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54" r:id="rId2"/>
    <p:sldId id="433" r:id="rId3"/>
    <p:sldId id="430" r:id="rId4"/>
    <p:sldId id="437" r:id="rId5"/>
    <p:sldId id="432" r:id="rId6"/>
    <p:sldId id="438" r:id="rId7"/>
    <p:sldId id="441" r:id="rId8"/>
    <p:sldId id="445" r:id="rId9"/>
    <p:sldId id="446" r:id="rId10"/>
    <p:sldId id="447" r:id="rId11"/>
    <p:sldId id="448" r:id="rId12"/>
    <p:sldId id="449" r:id="rId13"/>
    <p:sldId id="450" r:id="rId14"/>
    <p:sldId id="451" r:id="rId15"/>
    <p:sldId id="452" r:id="rId16"/>
    <p:sldId id="453" r:id="rId1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54" autoAdjust="0"/>
    <p:restoredTop sz="89585" autoAdjust="0"/>
  </p:normalViewPr>
  <p:slideViewPr>
    <p:cSldViewPr snapToGrid="0">
      <p:cViewPr varScale="1">
        <p:scale>
          <a:sx n="66" d="100"/>
          <a:sy n="66" d="100"/>
        </p:scale>
        <p:origin x="1950" y="66"/>
      </p:cViewPr>
      <p:guideLst>
        <p:guide orient="horz" pos="1219"/>
        <p:guide orient="horz" pos="147"/>
        <p:guide orient="horz"/>
        <p:guide orient="horz" pos="3756"/>
        <p:guide pos="339"/>
        <p:guide pos="56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1" d="100"/>
          <a:sy n="101" d="100"/>
        </p:scale>
        <p:origin x="355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56C34F3-4E32-4473-9BB8-4D61D80474F8}" type="datetimeFigureOut">
              <a:rPr lang="nl-NL"/>
              <a:pPr>
                <a:defRPr/>
              </a:pPr>
              <a:t>4-7-2015</a:t>
            </a:fld>
            <a:endParaRPr lang="fr-F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3FB661-D8C0-45AE-8CCE-6C810CC936D0}" type="slidenum">
              <a:rPr lang="nl-NL"/>
              <a:pPr>
                <a:defRPr/>
              </a:pPr>
              <a:t>‹#›</a:t>
            </a:fld>
            <a:endParaRPr lang="fr-FR"/>
          </a:p>
        </p:txBody>
      </p:sp>
    </p:spTree>
    <p:extLst>
      <p:ext uri="{BB962C8B-B14F-4D97-AF65-F5344CB8AC3E}">
        <p14:creationId xmlns:p14="http://schemas.microsoft.com/office/powerpoint/2010/main" val="26340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CB4972-41B6-4A14-AAA6-9C66D2AD92B4}" type="datetimeFigureOut">
              <a:rPr lang="en-GB"/>
              <a:pPr>
                <a:defRPr/>
              </a:pPr>
              <a:t>04/07/2015</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41F3CB1-D075-420F-AB80-C315EF4EF379}" type="slidenum">
              <a:rPr lang="en-GB"/>
              <a:pPr>
                <a:defRPr/>
              </a:pPr>
              <a:t>‹#›</a:t>
            </a:fld>
            <a:endParaRPr lang="fr-FR" dirty="0"/>
          </a:p>
        </p:txBody>
      </p:sp>
    </p:spTree>
    <p:extLst>
      <p:ext uri="{BB962C8B-B14F-4D97-AF65-F5344CB8AC3E}">
        <p14:creationId xmlns:p14="http://schemas.microsoft.com/office/powerpoint/2010/main" val="3628353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41F3CB1-D075-420F-AB80-C315EF4EF379}" type="slidenum">
              <a:rPr lang="en-GB" smtClean="0"/>
              <a:pPr>
                <a:defRPr/>
              </a:pPr>
              <a:t>1</a:t>
            </a:fld>
            <a:endParaRPr lang="fr-FR" dirty="0"/>
          </a:p>
        </p:txBody>
      </p:sp>
    </p:spTree>
    <p:extLst>
      <p:ext uri="{BB962C8B-B14F-4D97-AF65-F5344CB8AC3E}">
        <p14:creationId xmlns:p14="http://schemas.microsoft.com/office/powerpoint/2010/main" val="123039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Provenance des images</a:t>
            </a:r>
            <a:r>
              <a:rPr dirty="0" smtClean="0"/>
              <a:t> :</a:t>
            </a: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dirty="0" smtClean="0"/>
              <a:t>Montellano</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dirty="0" smtClean="0"/>
              <a:t>N</a:t>
            </a:r>
            <a:r>
              <a:rPr lang="fr-CA" dirty="0" err="1" smtClean="0"/>
              <a:t>ote</a:t>
            </a:r>
            <a:r>
              <a:rPr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dirty="0" smtClean="0"/>
              <a:t>NPV = nonphotosynthetic vegetation (végétation non photosynthétique).</a:t>
            </a:r>
          </a:p>
          <a:p>
            <a:pPr marL="171450" indent="-171450">
              <a:buFontTx/>
              <a:buChar char="-"/>
            </a:pPr>
            <a:endParaRPr lang="fr-FR"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10</a:t>
            </a:fld>
            <a:endParaRPr lang="fr-FR" sz="1200" dirty="0"/>
          </a:p>
        </p:txBody>
      </p:sp>
    </p:spTree>
    <p:extLst>
      <p:ext uri="{BB962C8B-B14F-4D97-AF65-F5344CB8AC3E}">
        <p14:creationId xmlns:p14="http://schemas.microsoft.com/office/powerpoint/2010/main" val="133789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Provenance</a:t>
            </a:r>
            <a:r>
              <a:rPr lang="fr-CA" baseline="0" dirty="0" smtClean="0"/>
              <a:t> des images</a:t>
            </a:r>
            <a:r>
              <a:rPr dirty="0" smtClean="0"/>
              <a:t> :</a:t>
            </a: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dirty="0" smtClean="0"/>
              <a:t>Montellano</a:t>
            </a:r>
            <a:endParaRPr lang="fr-FR"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11</a:t>
            </a:fld>
            <a:endParaRPr lang="fr-FR" sz="1200" dirty="0"/>
          </a:p>
        </p:txBody>
      </p:sp>
    </p:spTree>
    <p:extLst>
      <p:ext uri="{BB962C8B-B14F-4D97-AF65-F5344CB8AC3E}">
        <p14:creationId xmlns:p14="http://schemas.microsoft.com/office/powerpoint/2010/main" val="154694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Provenance des images</a:t>
            </a:r>
            <a:r>
              <a:rPr dirty="0" smtClean="0"/>
              <a:t> :</a:t>
            </a: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dirty="0" smtClean="0"/>
              <a:t>Montellano</a:t>
            </a:r>
            <a:endParaRPr lang="fr-FR"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12</a:t>
            </a:fld>
            <a:endParaRPr lang="fr-FR" sz="1200" dirty="0"/>
          </a:p>
        </p:txBody>
      </p:sp>
    </p:spTree>
    <p:extLst>
      <p:ext uri="{BB962C8B-B14F-4D97-AF65-F5344CB8AC3E}">
        <p14:creationId xmlns:p14="http://schemas.microsoft.com/office/powerpoint/2010/main" val="249656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13</a:t>
            </a:fld>
            <a:endParaRPr lang="fr-FR" sz="1200" dirty="0"/>
          </a:p>
        </p:txBody>
      </p:sp>
    </p:spTree>
    <p:extLst>
      <p:ext uri="{BB962C8B-B14F-4D97-AF65-F5344CB8AC3E}">
        <p14:creationId xmlns:p14="http://schemas.microsoft.com/office/powerpoint/2010/main" val="17823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sz="1200" kern="1200" dirty="0" smtClean="0">
                <a:solidFill>
                  <a:schemeClr val="tx1"/>
                </a:solidFill>
                <a:effectLst/>
                <a:latin typeface="+mn-lt"/>
              </a:rPr>
              <a:t>Intégralité des sources :</a:t>
            </a:r>
          </a:p>
          <a:p>
            <a:pPr>
              <a:defRPr/>
            </a:pPr>
            <a:r>
              <a:rPr lang="en-US" sz="1200" kern="1200" dirty="0" smtClean="0">
                <a:solidFill>
                  <a:schemeClr val="tx1"/>
                </a:solidFill>
                <a:effectLst/>
                <a:latin typeface="+mn-lt"/>
              </a:rPr>
              <a:t>Asner et al., 2009.</a:t>
            </a:r>
            <a:endParaRPr lang="fr-FR" sz="1200" kern="1200" dirty="0" smtClean="0">
              <a:solidFill>
                <a:schemeClr val="tx1"/>
              </a:solidFill>
              <a:effectLst/>
              <a:latin typeface="+mn-lt"/>
              <a:ea typeface="+mn-ea"/>
              <a:cs typeface="+mn-cs"/>
            </a:endParaRPr>
          </a:p>
          <a:p>
            <a:pPr>
              <a:defRPr/>
            </a:pPr>
            <a:r>
              <a:rPr lang="en-US" sz="1200" kern="1200" dirty="0" smtClean="0">
                <a:solidFill>
                  <a:schemeClr val="tx1"/>
                </a:solidFill>
                <a:effectLst/>
                <a:latin typeface="+mn-lt"/>
              </a:rPr>
              <a:t>Souza, Roberts et Cochrane, 2005. </a:t>
            </a:r>
          </a:p>
          <a:p>
            <a:pPr>
              <a:defRPr/>
            </a:pPr>
            <a:endParaRPr lang="fr-FR" sz="1200" kern="1200" dirty="0" smtClean="0">
              <a:solidFill>
                <a:schemeClr val="tx1"/>
              </a:solidFill>
              <a:effectLst/>
              <a:latin typeface="+mn-lt"/>
              <a:ea typeface="+mn-ea"/>
              <a:cs typeface="+mn-cs"/>
            </a:endParaRPr>
          </a:p>
          <a:p>
            <a:pPr>
              <a:defRPr/>
            </a:pPr>
            <a:endParaRPr lang="fr-FR" sz="1200" kern="1200" dirty="0" smtClean="0">
              <a:solidFill>
                <a:schemeClr val="tx1"/>
              </a:solidFill>
              <a:effectLst/>
              <a:latin typeface="+mn-lt"/>
              <a:ea typeface="+mn-ea"/>
              <a:cs typeface="+mn-cs"/>
            </a:endParaRPr>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474EFF-133A-47FD-89F6-CD77EB8FCC68}" type="slidenum">
              <a:rPr lang="en-GB" smtClean="0"/>
              <a:pPr/>
              <a:t>2</a:t>
            </a:fld>
            <a:endParaRPr lang="fr-FR" dirty="0" smtClean="0"/>
          </a:p>
        </p:txBody>
      </p:sp>
    </p:spTree>
    <p:extLst>
      <p:ext uri="{BB962C8B-B14F-4D97-AF65-F5344CB8AC3E}">
        <p14:creationId xmlns:p14="http://schemas.microsoft.com/office/powerpoint/2010/main" val="29549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r>
              <a:rPr i="0" dirty="0" smtClean="0"/>
              <a:t>Sources :</a:t>
            </a: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kern="1200" dirty="0" smtClean="0">
                <a:solidFill>
                  <a:schemeClr val="tx1"/>
                </a:solidFill>
                <a:effectLst/>
                <a:latin typeface="+mn-lt"/>
              </a:rPr>
              <a:t>Direction générale de la gestion des terres (DGOT), Ministère de l'Environnement, Pérou, rapports et cartes, http://geoservidor.minam.gob.pe/geoservidor/deforestacion.aspx;</a:t>
            </a: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kern="1200" baseline="0" dirty="0" smtClean="0">
                <a:solidFill>
                  <a:schemeClr val="tx1"/>
                </a:solidFill>
                <a:effectLst/>
                <a:latin typeface="+mn-lt"/>
              </a:rPr>
              <a:t>Couverture médiatique assurée par Mongabay.com (Butler 2013).</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mn-ea"/>
              <a:cs typeface="+mn-cs"/>
            </a:endParaRPr>
          </a:p>
          <a:p>
            <a:pPr marL="0" indent="0">
              <a:buFontTx/>
              <a:buNone/>
            </a:pPr>
            <a:endParaRPr lang="fr-FR" dirty="0" smtClean="0"/>
          </a:p>
          <a:p>
            <a:pPr marL="0" indent="0">
              <a:buFontTx/>
              <a:buNone/>
            </a:pPr>
            <a:endParaRPr lang="fr-FR" dirty="0"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D40BD6-1CCE-4424-B9E2-9CA0919B506A}" type="slidenum">
              <a:rPr lang="en-GB" smtClean="0"/>
              <a:pPr/>
              <a:t>3</a:t>
            </a:fld>
            <a:endParaRPr lang="fr-FR" dirty="0" smtClean="0"/>
          </a:p>
        </p:txBody>
      </p:sp>
    </p:spTree>
    <p:extLst>
      <p:ext uri="{BB962C8B-B14F-4D97-AF65-F5344CB8AC3E}">
        <p14:creationId xmlns:p14="http://schemas.microsoft.com/office/powerpoint/2010/main" val="115118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i="0" noProof="0" dirty="0" smtClean="0"/>
              <a:t>Source :</a:t>
            </a:r>
          </a:p>
          <a:p>
            <a:pPr>
              <a:defRPr/>
            </a:pPr>
            <a:r>
              <a:rPr lang="es-ES" sz="1200" b="0" i="0" kern="1200" dirty="0" smtClean="0">
                <a:solidFill>
                  <a:schemeClr val="tx1"/>
                </a:solidFill>
                <a:latin typeface="+mn-lt"/>
              </a:rPr>
              <a:t>Ministerio del Ambiente de Perú 2011. Voir pages 122–123, “La pérdida de los bosques en el Perú.”</a:t>
            </a:r>
            <a:endParaRPr lang="fr-FR" noProof="0" dirty="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6B4F67-EB02-4DE3-9FBF-342FD37BE77F}" type="slidenum">
              <a:rPr lang="en-GB" smtClean="0"/>
              <a:pPr/>
              <a:t>4</a:t>
            </a:fld>
            <a:endParaRPr lang="fr-FR" dirty="0" smtClean="0"/>
          </a:p>
        </p:txBody>
      </p:sp>
    </p:spTree>
    <p:extLst>
      <p:ext uri="{BB962C8B-B14F-4D97-AF65-F5344CB8AC3E}">
        <p14:creationId xmlns:p14="http://schemas.microsoft.com/office/powerpoint/2010/main" val="369029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r>
              <a:rPr i="0" dirty="0" smtClean="0"/>
              <a:t>Sources :</a:t>
            </a:r>
          </a:p>
          <a:p>
            <a:pPr marL="0" indent="0">
              <a:buFontTx/>
              <a:buNone/>
            </a:pPr>
            <a:r>
              <a:rPr dirty="0" smtClean="0"/>
              <a:t>Montellano et Armijo, 2011.</a:t>
            </a:r>
          </a:p>
          <a:p>
            <a:pPr marL="0" indent="0">
              <a:buFontTx/>
              <a:buNone/>
            </a:pPr>
            <a:r>
              <a:rPr dirty="0" smtClean="0"/>
              <a:t>REDD Desk, n.d.</a:t>
            </a:r>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F2B10-5696-4ACB-9352-3CCA8008BB3A}" type="slidenum">
              <a:rPr lang="en-GB" smtClean="0"/>
              <a:pPr/>
              <a:t>5</a:t>
            </a:fld>
            <a:endParaRPr lang="fr-FR" dirty="0" smtClean="0"/>
          </a:p>
        </p:txBody>
      </p:sp>
    </p:spTree>
    <p:extLst>
      <p:ext uri="{BB962C8B-B14F-4D97-AF65-F5344CB8AC3E}">
        <p14:creationId xmlns:p14="http://schemas.microsoft.com/office/powerpoint/2010/main" val="319244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endParaRPr lang="en-US" dirty="0" smtClean="0"/>
          </a:p>
          <a:p>
            <a:pPr marL="171450" indent="-171450">
              <a:buFontTx/>
              <a:buChar char="-"/>
            </a:pPr>
            <a:endParaRPr lang="en-US" dirty="0"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81726F-161A-4B48-9FCD-C2E6FD2E2832}" type="slidenum">
              <a:rPr lang="en-GB" smtClean="0"/>
              <a:pPr/>
              <a:t>6</a:t>
            </a:fld>
            <a:endParaRPr lang="fr-FR" dirty="0" smtClean="0"/>
          </a:p>
        </p:txBody>
      </p:sp>
    </p:spTree>
    <p:extLst>
      <p:ext uri="{BB962C8B-B14F-4D97-AF65-F5344CB8AC3E}">
        <p14:creationId xmlns:p14="http://schemas.microsoft.com/office/powerpoint/2010/main" val="213634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7</a:t>
            </a:fld>
            <a:endParaRPr lang="fr-FR" sz="1200" dirty="0"/>
          </a:p>
        </p:txBody>
      </p:sp>
    </p:spTree>
    <p:extLst>
      <p:ext uri="{BB962C8B-B14F-4D97-AF65-F5344CB8AC3E}">
        <p14:creationId xmlns:p14="http://schemas.microsoft.com/office/powerpoint/2010/main" val="130086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dirty="0" smtClean="0"/>
              <a:t>La dégradation des </a:t>
            </a:r>
            <a:r>
              <a:rPr dirty="0" err="1" smtClean="0"/>
              <a:t>forêts</a:t>
            </a:r>
            <a:r>
              <a:rPr dirty="0" smtClean="0"/>
              <a:t> </a:t>
            </a:r>
            <a:r>
              <a:rPr lang="fr-CA" dirty="0" smtClean="0"/>
              <a:t>liée aux chantiers (</a:t>
            </a:r>
            <a:r>
              <a:rPr lang="fr-FR" dirty="0" smtClean="0"/>
              <a:t>empilements) </a:t>
            </a:r>
            <a:r>
              <a:rPr lang="fr-CA" dirty="0" smtClean="0"/>
              <a:t>de grumes ouverts</a:t>
            </a:r>
            <a:r>
              <a:rPr dirty="0" smtClean="0"/>
              <a:t> le long des routes a été détectée avec précision grâce à l'indice NDFI.</a:t>
            </a:r>
          </a:p>
          <a:p>
            <a:pPr marL="0" indent="0">
              <a:buFontTx/>
              <a:buNone/>
            </a:pPr>
            <a:endParaRPr lang="fr-FR" dirty="0" smtClean="0"/>
          </a:p>
          <a:p>
            <a:pPr marL="171450" indent="-171450">
              <a:buFontTx/>
              <a:buChar char="-"/>
            </a:pPr>
            <a:r>
              <a:rPr dirty="0" smtClean="0"/>
              <a:t>Les </a:t>
            </a:r>
            <a:r>
              <a:rPr lang="fr-CA" dirty="0" smtClean="0"/>
              <a:t>zones</a:t>
            </a:r>
            <a:r>
              <a:rPr dirty="0" smtClean="0"/>
              <a:t> ayant connu une dégradation du couvert </a:t>
            </a:r>
            <a:r>
              <a:rPr dirty="0" err="1" smtClean="0"/>
              <a:t>forestier</a:t>
            </a:r>
            <a:r>
              <a:rPr dirty="0" smtClean="0"/>
              <a:t> </a:t>
            </a:r>
            <a:r>
              <a:rPr lang="fr-CA" dirty="0" smtClean="0"/>
              <a:t>en raison de </a:t>
            </a:r>
            <a:r>
              <a:rPr dirty="0" smtClean="0"/>
              <a:t>chute</a:t>
            </a:r>
            <a:r>
              <a:rPr lang="fr-CA" dirty="0" smtClean="0"/>
              <a:t>s</a:t>
            </a:r>
            <a:r>
              <a:rPr dirty="0" smtClean="0"/>
              <a:t> d</a:t>
            </a:r>
            <a:r>
              <a:rPr lang="fr-CA" dirty="0" smtClean="0"/>
              <a:t>'</a:t>
            </a:r>
            <a:r>
              <a:rPr dirty="0" err="1" smtClean="0"/>
              <a:t>arbres</a:t>
            </a:r>
            <a:r>
              <a:rPr dirty="0" smtClean="0"/>
              <a:t> n'ont pas été observées dans les images NDFI. Cela peut s'expliquer par la faible intensité des activités </a:t>
            </a:r>
            <a:r>
              <a:rPr dirty="0" err="1" smtClean="0"/>
              <a:t>d'exploitation</a:t>
            </a:r>
            <a:r>
              <a:rPr dirty="0" smtClean="0"/>
              <a:t> </a:t>
            </a:r>
            <a:r>
              <a:rPr lang="fr-FR" dirty="0" smtClean="0"/>
              <a:t>forestière</a:t>
            </a:r>
            <a:r>
              <a:rPr dirty="0" smtClean="0"/>
              <a:t>.</a:t>
            </a:r>
          </a:p>
          <a:p>
            <a:pPr marL="0" indent="0">
              <a:buFontTx/>
              <a:buNone/>
            </a:pPr>
            <a:endParaRPr lang="fr-FR" dirty="0" smtClean="0"/>
          </a:p>
          <a:p>
            <a:pPr marL="171450" indent="-171450">
              <a:buFontTx/>
              <a:buChar char="-"/>
            </a:pPr>
            <a:r>
              <a:rPr dirty="0" smtClean="0"/>
              <a:t>Ce type d'approche peut s'avérer utile </a:t>
            </a:r>
            <a:r>
              <a:rPr lang="fr-CA" dirty="0" smtClean="0"/>
              <a:t>pour </a:t>
            </a:r>
            <a:r>
              <a:rPr dirty="0" err="1" smtClean="0"/>
              <a:t>surveiller</a:t>
            </a:r>
            <a:r>
              <a:rPr dirty="0" smtClean="0"/>
              <a:t> les concessions forestières et juger si l'exploitation s'accompagne de pratiques à faible impact (</a:t>
            </a:r>
            <a:r>
              <a:rPr dirty="0" err="1" smtClean="0"/>
              <a:t>très</a:t>
            </a:r>
            <a:r>
              <a:rPr dirty="0" smtClean="0"/>
              <a:t> faible perte du couvert forestier et </a:t>
            </a:r>
            <a:r>
              <a:rPr lang="fr-CA" dirty="0" smtClean="0"/>
              <a:t>faible densité </a:t>
            </a:r>
            <a:r>
              <a:rPr dirty="0" smtClean="0"/>
              <a:t>des routes et </a:t>
            </a:r>
            <a:r>
              <a:rPr lang="fr-CA" dirty="0" smtClean="0"/>
              <a:t>chantiers de grumes</a:t>
            </a:r>
            <a:r>
              <a:rPr dirty="0" smtClean="0"/>
              <a:t>).</a:t>
            </a:r>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8</a:t>
            </a:fld>
            <a:endParaRPr lang="fr-FR" sz="1200" dirty="0"/>
          </a:p>
        </p:txBody>
      </p:sp>
    </p:spTree>
    <p:extLst>
      <p:ext uri="{BB962C8B-B14F-4D97-AF65-F5344CB8AC3E}">
        <p14:creationId xmlns:p14="http://schemas.microsoft.com/office/powerpoint/2010/main" val="95380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r>
              <a:rPr dirty="0" smtClean="0"/>
              <a:t>SMA = Spectral Mixture Analysis (analyse de mélange de source spectrale) </a:t>
            </a:r>
            <a:endParaRPr lang="fr-FR" dirty="0" smtClean="0"/>
          </a:p>
          <a:p>
            <a:pPr marL="0" indent="0">
              <a:buFontTx/>
              <a:buNone/>
            </a:pPr>
            <a:endParaRPr lang="fr-FR" dirty="0" smtClean="0"/>
          </a:p>
          <a:p>
            <a:pPr marL="0" indent="0">
              <a:buFontTx/>
              <a:buNone/>
            </a:pPr>
            <a:r>
              <a:rPr lang="fr-CA" dirty="0" smtClean="0"/>
              <a:t>Provenance des </a:t>
            </a:r>
            <a:r>
              <a:rPr dirty="0" smtClean="0"/>
              <a:t>image</a:t>
            </a:r>
            <a:r>
              <a:rPr lang="fr-CA" dirty="0" smtClean="0"/>
              <a:t>s</a:t>
            </a:r>
            <a:r>
              <a:rPr dirty="0" smtClean="0"/>
              <a:t> : Montellano</a:t>
            </a:r>
            <a:endParaRPr lang="fr-FR" baseline="0" dirty="0" smtClean="0"/>
          </a:p>
          <a:p>
            <a:pPr marL="0" indent="0">
              <a:buFontTx/>
              <a:buNone/>
            </a:pPr>
            <a:r>
              <a:rPr i="0" dirty="0" smtClean="0"/>
              <a:t>Source :</a:t>
            </a:r>
            <a:endParaRPr lang="fr-FR" i="0" baseline="0" dirty="0" smtClean="0"/>
          </a:p>
          <a:p>
            <a:pPr marL="0" indent="0">
              <a:buFontTx/>
              <a:buNone/>
            </a:pPr>
            <a:r>
              <a:rPr dirty="0" smtClean="0"/>
              <a:t>Souza Jr. et al. 2013. « Ten-Year Landsat Classification of Deforestation and Forest Degradation in the Brazilian Amazon ». </a:t>
            </a:r>
            <a:r>
              <a:rPr lang="en-US" sz="1200" b="0" i="1" kern="1200" dirty="0" smtClean="0">
                <a:solidFill>
                  <a:schemeClr val="tx1"/>
                </a:solidFill>
                <a:latin typeface="+mn-lt"/>
              </a:rPr>
              <a:t>Remote Sensing</a:t>
            </a:r>
            <a:r>
              <a:rPr lang="en-US" sz="1200" b="0" i="0" kern="1200" dirty="0" smtClean="0">
                <a:solidFill>
                  <a:schemeClr val="tx1"/>
                </a:solidFill>
                <a:latin typeface="+mn-lt"/>
              </a:rPr>
              <a:t> </a:t>
            </a:r>
            <a:r>
              <a:rPr lang="en-US" sz="1200" b="0" i="1" kern="1200" dirty="0" smtClean="0">
                <a:solidFill>
                  <a:schemeClr val="tx1"/>
                </a:solidFill>
                <a:latin typeface="+mn-lt"/>
              </a:rPr>
              <a:t>5 </a:t>
            </a:r>
            <a:r>
              <a:rPr lang="en-US" sz="1200" b="0" i="0" kern="1200" dirty="0" smtClean="0">
                <a:solidFill>
                  <a:schemeClr val="tx1"/>
                </a:solidFill>
                <a:latin typeface="+mn-lt"/>
              </a:rPr>
              <a:t>(11): 5493v–5513. doi: 10.3390/rs5115493</a:t>
            </a:r>
            <a:r>
              <a:rPr lang="en-US" sz="1200" b="0" i="0" u="none" strike="noStrike" kern="1200" dirty="0" smtClean="0">
                <a:solidFill>
                  <a:schemeClr val="tx1"/>
                </a:solidFill>
                <a:latin typeface="+mn-lt"/>
              </a:rPr>
              <a:t>.</a:t>
            </a:r>
          </a:p>
          <a:p>
            <a:pPr marL="0" indent="0">
              <a:buFontTx/>
              <a:buNone/>
            </a:pPr>
            <a:endParaRPr lang="fr-FR" baseline="0" dirty="0" smtClean="0"/>
          </a:p>
          <a:p>
            <a:pPr marL="0" indent="0">
              <a:buFontTx/>
              <a:buNone/>
            </a:pPr>
            <a:endParaRPr lang="fr-FR" dirty="0" smtClean="0"/>
          </a:p>
          <a:p>
            <a:pPr marL="0" indent="0">
              <a:buFontTx/>
              <a:buNone/>
            </a:pPr>
            <a:r>
              <a:rPr lang="en-US" dirty="0" smtClean="0"/>
              <a:t>	</a:t>
            </a:r>
          </a:p>
          <a:p>
            <a:pPr marL="0" indent="0">
              <a:buFontTx/>
              <a:buChar char="-"/>
            </a:pPr>
            <a:endParaRPr lang="fr-FR" baseline="0" dirty="0"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F2B10-5696-4ACB-9352-3CCA8008BB3A}" type="slidenum">
              <a:rPr lang="en-GB" smtClean="0"/>
              <a:pPr/>
              <a:t>9</a:t>
            </a:fld>
            <a:endParaRPr lang="fr-FR" dirty="0" smtClean="0"/>
          </a:p>
        </p:txBody>
      </p:sp>
    </p:spTree>
    <p:extLst>
      <p:ext uri="{BB962C8B-B14F-4D97-AF65-F5344CB8AC3E}">
        <p14:creationId xmlns:p14="http://schemas.microsoft.com/office/powerpoint/2010/main" val="187751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9" name="Rectangle 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 name="TextBox 12"/>
          <p:cNvSpPr txBox="1"/>
          <p:nvPr userDrawn="1"/>
        </p:nvSpPr>
        <p:spPr>
          <a:xfrm>
            <a:off x="514426" y="6044718"/>
            <a:ext cx="8629574" cy="784830"/>
          </a:xfrm>
          <a:prstGeom prst="rect">
            <a:avLst/>
          </a:prstGeom>
          <a:noFill/>
        </p:spPr>
        <p:txBody>
          <a:bodyPr wrap="square" rtlCol="0">
            <a:spAutoFit/>
          </a:bodyPr>
          <a:lstStyle/>
          <a:p>
            <a:pPr>
              <a:lnSpc>
                <a:spcPts val="1800"/>
              </a:lnSpc>
            </a:pPr>
            <a:r>
              <a:rPr lang="fr-CA" sz="1200" i="1" kern="1200" noProof="0" dirty="0" smtClean="0">
                <a:solidFill>
                  <a:schemeClr val="accent6">
                    <a:lumMod val="50000"/>
                    <a:lumOff val="50000"/>
                  </a:schemeClr>
                </a:solidFill>
                <a:latin typeface="Calibri" pitchFamily="34" charset="0"/>
                <a:ea typeface="+mn-ea"/>
                <a:cs typeface="+mn-cs"/>
              </a:rPr>
              <a:t>Module 2.2. </a:t>
            </a:r>
            <a:r>
              <a:rPr lang="fr-CA" sz="1200" i="1" kern="1200" dirty="0" smtClean="0">
                <a:solidFill>
                  <a:schemeClr val="accent6">
                    <a:lumMod val="50000"/>
                    <a:lumOff val="50000"/>
                  </a:schemeClr>
                </a:solidFill>
                <a:latin typeface="Calibri" pitchFamily="34" charset="0"/>
                <a:ea typeface="+mn-ea"/>
                <a:cs typeface="+mn-cs"/>
              </a:rPr>
              <a:t>Suivi des données sur les activités concernant les forêts restant des forêts </a:t>
            </a:r>
            <a:r>
              <a:rPr lang="en-US" sz="1200" i="1" kern="1200" dirty="0" smtClean="0">
                <a:solidFill>
                  <a:schemeClr val="accent6">
                    <a:lumMod val="50000"/>
                    <a:lumOff val="50000"/>
                  </a:schemeClr>
                </a:solidFill>
                <a:latin typeface="Calibri" pitchFamily="34" charset="0"/>
                <a:ea typeface="+mn-ea"/>
                <a:cs typeface="+mn-cs"/>
              </a:rPr>
              <a:t>(y </a:t>
            </a:r>
            <a:r>
              <a:rPr lang="en-US" sz="1200" i="1" kern="1200" dirty="0" err="1" smtClean="0">
                <a:solidFill>
                  <a:schemeClr val="accent6">
                    <a:lumMod val="50000"/>
                    <a:lumOff val="50000"/>
                  </a:schemeClr>
                </a:solidFill>
                <a:latin typeface="Calibri" pitchFamily="34" charset="0"/>
                <a:ea typeface="+mn-ea"/>
                <a:cs typeface="+mn-cs"/>
              </a:rPr>
              <a:t>compris</a:t>
            </a:r>
            <a:r>
              <a:rPr lang="en-US" sz="1200" i="1" kern="1200" dirty="0" smtClean="0">
                <a:solidFill>
                  <a:schemeClr val="accent6">
                    <a:lumMod val="50000"/>
                    <a:lumOff val="50000"/>
                  </a:schemeClr>
                </a:solidFill>
                <a:latin typeface="Calibri" pitchFamily="34" charset="0"/>
                <a:ea typeface="+mn-ea"/>
                <a:cs typeface="+mn-cs"/>
              </a:rPr>
              <a:t> la </a:t>
            </a:r>
            <a:r>
              <a:rPr lang="en-US" sz="1200" i="1" kern="1200" dirty="0" err="1" smtClean="0">
                <a:solidFill>
                  <a:schemeClr val="accent6">
                    <a:lumMod val="50000"/>
                    <a:lumOff val="50000"/>
                  </a:schemeClr>
                </a:solidFill>
                <a:latin typeface="Calibri" pitchFamily="34" charset="0"/>
                <a:ea typeface="+mn-ea"/>
                <a:cs typeface="+mn-cs"/>
              </a:rPr>
              <a:t>dégradation</a:t>
            </a:r>
            <a:r>
              <a:rPr lang="en-US" sz="1200" i="1" kern="1200" dirty="0" smtClean="0">
                <a:solidFill>
                  <a:schemeClr val="accent6">
                    <a:lumMod val="50000"/>
                    <a:lumOff val="50000"/>
                  </a:schemeClr>
                </a:solidFill>
                <a:latin typeface="Calibri" pitchFamily="34" charset="0"/>
                <a:ea typeface="+mn-ea"/>
                <a:cs typeface="+mn-cs"/>
              </a:rPr>
              <a:t> des </a:t>
            </a:r>
            <a:r>
              <a:rPr lang="en-US" sz="1200" i="1" kern="1200" dirty="0" err="1" smtClean="0">
                <a:solidFill>
                  <a:schemeClr val="accent6">
                    <a:lumMod val="50000"/>
                    <a:lumOff val="50000"/>
                  </a:schemeClr>
                </a:solidFill>
                <a:latin typeface="Calibri" pitchFamily="34" charset="0"/>
                <a:ea typeface="+mn-ea"/>
                <a:cs typeface="+mn-cs"/>
              </a:rPr>
              <a:t>forêts</a:t>
            </a:r>
            <a:r>
              <a:rPr lang="en-US" sz="1200" i="1" kern="1200" dirty="0" smtClean="0">
                <a:solidFill>
                  <a:schemeClr val="accent6">
                    <a:lumMod val="50000"/>
                    <a:lumOff val="50000"/>
                  </a:schemeClr>
                </a:solidFill>
                <a:latin typeface="Calibri" pitchFamily="34" charset="0"/>
                <a:ea typeface="+mn-ea"/>
                <a:cs typeface="+mn-cs"/>
              </a:rPr>
              <a:t>)</a:t>
            </a:r>
            <a:r>
              <a:rPr lang="fr-CA" sz="1200" i="1" kern="1200" noProof="0" dirty="0" smtClean="0">
                <a:solidFill>
                  <a:schemeClr val="accent6">
                    <a:lumMod val="50000"/>
                    <a:lumOff val="50000"/>
                  </a:schemeClr>
                </a:solidFill>
                <a:latin typeface="Calibri" pitchFamily="34" charset="0"/>
                <a:ea typeface="+mn-ea"/>
                <a:cs typeface="+mn-cs"/>
              </a:rPr>
              <a:t> : exemples nationaux</a:t>
            </a:r>
          </a:p>
          <a:p>
            <a:pPr>
              <a:lnSpc>
                <a:spcPts val="1800"/>
              </a:lnSpc>
            </a:pPr>
            <a:r>
              <a:rPr lang="fr-CA" sz="1200" i="1" noProof="0" dirty="0" smtClean="0">
                <a:solidFill>
                  <a:schemeClr val="accent6">
                    <a:lumMod val="50000"/>
                    <a:lumOff val="50000"/>
                  </a:schemeClr>
                </a:solidFill>
                <a:latin typeface="Calibri" pitchFamily="34" charset="0"/>
              </a:rPr>
              <a:t>Matériel de formation à REDD + mis au point par GOFC-GOLD, université de Wageningen, FCPF de la Banque mondiale.</a:t>
            </a:r>
            <a:r>
              <a:rPr lang="fr-CA" sz="1200" noProof="0" dirty="0" smtClean="0">
                <a:solidFill>
                  <a:schemeClr val="accent2">
                    <a:lumMod val="75000"/>
                  </a:schemeClr>
                </a:solidFill>
                <a:latin typeface="Verdana" pitchFamily="34" charset="0"/>
              </a:rPr>
              <a:t> </a:t>
            </a:r>
            <a:fld id="{523FA82C-FC15-4F8C-9865-B5B8DD09C3CB}" type="slidenum">
              <a:rPr lang="fr-CA" sz="1200" noProof="0" smtClean="0">
                <a:solidFill>
                  <a:schemeClr val="accent2">
                    <a:lumMod val="75000"/>
                  </a:schemeClr>
                </a:solidFill>
                <a:latin typeface="Verdana" pitchFamily="34" charset="0"/>
              </a:rPr>
              <a:pPr/>
              <a:t>‹#›</a:t>
            </a:fld>
            <a:endParaRPr lang="fr-CA" sz="1200" i="1" noProof="0" dirty="0" smtClean="0">
              <a:solidFill>
                <a:schemeClr val="accent6">
                  <a:lumMod val="50000"/>
                  <a:lumOff val="50000"/>
                </a:schemeClr>
              </a:solidFill>
              <a:latin typeface="Calibri" pitchFamily="34" charset="0"/>
            </a:endParaRPr>
          </a:p>
        </p:txBody>
      </p:sp>
      <p:sp>
        <p:nvSpPr>
          <p:cNvPr id="14" name="Chevron 13"/>
          <p:cNvSpPr/>
          <p:nvPr userDrawn="1"/>
        </p:nvSpPr>
        <p:spPr>
          <a:xfrm>
            <a:off x="88868" y="6195268"/>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6"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TextBox 13"/>
          <p:cNvSpPr txBox="1"/>
          <p:nvPr userDrawn="1"/>
        </p:nvSpPr>
        <p:spPr>
          <a:xfrm>
            <a:off x="662400" y="6141730"/>
            <a:ext cx="8431200" cy="784830"/>
          </a:xfrm>
          <a:prstGeom prst="rect">
            <a:avLst/>
          </a:prstGeom>
          <a:noFill/>
        </p:spPr>
        <p:txBody>
          <a:bodyPr wrap="square" rtlCol="0">
            <a:spAutoFit/>
          </a:bodyPr>
          <a:lstStyle/>
          <a:p>
            <a:pPr>
              <a:lnSpc>
                <a:spcPts val="1800"/>
              </a:lnSpc>
            </a:pPr>
            <a:r>
              <a:rPr lang="en-GB" sz="1200" i="1" kern="1200" dirty="0" smtClean="0">
                <a:solidFill>
                  <a:schemeClr val="accent6">
                    <a:lumMod val="50000"/>
                    <a:lumOff val="50000"/>
                  </a:schemeClr>
                </a:solidFill>
                <a:latin typeface="Calibri" panose="020F0502020204030204" pitchFamily="34" charset="0"/>
                <a:ea typeface="+mn-ea"/>
                <a:cs typeface="+mn-cs"/>
              </a:rPr>
              <a:t>Module 2.2. </a:t>
            </a:r>
            <a:r>
              <a:rPr lang="fr-CA" sz="1200" i="1" kern="1200" dirty="0" smtClean="0">
                <a:solidFill>
                  <a:schemeClr val="accent6">
                    <a:lumMod val="50000"/>
                    <a:lumOff val="50000"/>
                  </a:schemeClr>
                </a:solidFill>
                <a:latin typeface="Calibri" panose="020F0502020204030204" pitchFamily="34" charset="0"/>
                <a:ea typeface="+mn-ea"/>
                <a:cs typeface="+mn-cs"/>
              </a:rPr>
              <a:t>Suivi des données sur les activités concernant les forêts restant des forêts </a:t>
            </a:r>
            <a:r>
              <a:rPr lang="en-US" sz="1200" i="1" kern="1200" dirty="0" smtClean="0">
                <a:solidFill>
                  <a:schemeClr val="accent6">
                    <a:lumMod val="50000"/>
                    <a:lumOff val="50000"/>
                  </a:schemeClr>
                </a:solidFill>
                <a:latin typeface="Calibri" panose="020F0502020204030204" pitchFamily="34" charset="0"/>
                <a:ea typeface="+mn-ea"/>
                <a:cs typeface="+mn-cs"/>
              </a:rPr>
              <a:t>(y </a:t>
            </a:r>
            <a:r>
              <a:rPr lang="en-US" sz="1200" i="1" kern="1200" dirty="0" err="1" smtClean="0">
                <a:solidFill>
                  <a:schemeClr val="accent6">
                    <a:lumMod val="50000"/>
                    <a:lumOff val="50000"/>
                  </a:schemeClr>
                </a:solidFill>
                <a:latin typeface="Calibri" panose="020F0502020204030204" pitchFamily="34" charset="0"/>
                <a:ea typeface="+mn-ea"/>
                <a:cs typeface="+mn-cs"/>
              </a:rPr>
              <a:t>compris</a:t>
            </a:r>
            <a:r>
              <a:rPr lang="en-US" sz="1200" i="1" kern="1200" dirty="0" smtClean="0">
                <a:solidFill>
                  <a:schemeClr val="accent6">
                    <a:lumMod val="50000"/>
                    <a:lumOff val="50000"/>
                  </a:schemeClr>
                </a:solidFill>
                <a:latin typeface="Calibri" panose="020F0502020204030204" pitchFamily="34" charset="0"/>
                <a:ea typeface="+mn-ea"/>
                <a:cs typeface="+mn-cs"/>
              </a:rPr>
              <a:t> la </a:t>
            </a:r>
            <a:r>
              <a:rPr lang="en-US" sz="1200" i="1" kern="1200" dirty="0" err="1" smtClean="0">
                <a:solidFill>
                  <a:schemeClr val="accent6">
                    <a:lumMod val="50000"/>
                    <a:lumOff val="50000"/>
                  </a:schemeClr>
                </a:solidFill>
                <a:latin typeface="Calibri" panose="020F0502020204030204" pitchFamily="34" charset="0"/>
                <a:ea typeface="+mn-ea"/>
                <a:cs typeface="+mn-cs"/>
              </a:rPr>
              <a:t>dégradation</a:t>
            </a:r>
            <a:r>
              <a:rPr lang="en-US" sz="1200" i="1" kern="1200" dirty="0" smtClean="0">
                <a:solidFill>
                  <a:schemeClr val="accent6">
                    <a:lumMod val="50000"/>
                    <a:lumOff val="50000"/>
                  </a:schemeClr>
                </a:solidFill>
                <a:latin typeface="Calibri" panose="020F0502020204030204" pitchFamily="34" charset="0"/>
                <a:ea typeface="+mn-ea"/>
                <a:cs typeface="+mn-cs"/>
              </a:rPr>
              <a:t> des </a:t>
            </a:r>
            <a:r>
              <a:rPr lang="en-US" sz="1200" i="1" kern="1200" dirty="0" err="1" smtClean="0">
                <a:solidFill>
                  <a:schemeClr val="accent6">
                    <a:lumMod val="50000"/>
                    <a:lumOff val="50000"/>
                  </a:schemeClr>
                </a:solidFill>
                <a:latin typeface="Calibri" panose="020F0502020204030204" pitchFamily="34" charset="0"/>
                <a:ea typeface="+mn-ea"/>
                <a:cs typeface="+mn-cs"/>
              </a:rPr>
              <a:t>forêts</a:t>
            </a:r>
            <a:r>
              <a:rPr lang="en-US" sz="1200" i="1" kern="1200" dirty="0" smtClean="0">
                <a:solidFill>
                  <a:schemeClr val="accent6">
                    <a:lumMod val="50000"/>
                    <a:lumOff val="50000"/>
                  </a:schemeClr>
                </a:solidFill>
                <a:latin typeface="Calibri" panose="020F0502020204030204" pitchFamily="34" charset="0"/>
                <a:ea typeface="+mn-ea"/>
                <a:cs typeface="+mn-cs"/>
              </a:rPr>
              <a:t>) : </a:t>
            </a:r>
            <a:r>
              <a:rPr lang="en-US" sz="1200" i="1" kern="1200" dirty="0" err="1" smtClean="0">
                <a:solidFill>
                  <a:schemeClr val="accent6">
                    <a:lumMod val="50000"/>
                    <a:lumOff val="50000"/>
                  </a:schemeClr>
                </a:solidFill>
                <a:latin typeface="Calibri" panose="020F0502020204030204" pitchFamily="34" charset="0"/>
                <a:ea typeface="+mn-ea"/>
                <a:cs typeface="+mn-cs"/>
              </a:rPr>
              <a:t>exemples</a:t>
            </a:r>
            <a:r>
              <a:rPr lang="en-US" sz="1200" i="1" kern="1200" dirty="0" smtClean="0">
                <a:solidFill>
                  <a:schemeClr val="accent6">
                    <a:lumMod val="50000"/>
                    <a:lumOff val="50000"/>
                  </a:schemeClr>
                </a:solidFill>
                <a:latin typeface="Calibri" panose="020F0502020204030204" pitchFamily="34" charset="0"/>
                <a:ea typeface="+mn-ea"/>
                <a:cs typeface="+mn-cs"/>
              </a:rPr>
              <a:t> </a:t>
            </a:r>
            <a:r>
              <a:rPr lang="en-US" sz="1200" i="1" kern="1200" dirty="0" err="1" smtClean="0">
                <a:solidFill>
                  <a:schemeClr val="accent6">
                    <a:lumMod val="50000"/>
                    <a:lumOff val="50000"/>
                  </a:schemeClr>
                </a:solidFill>
                <a:latin typeface="Calibri" panose="020F0502020204030204" pitchFamily="34" charset="0"/>
                <a:ea typeface="+mn-ea"/>
                <a:cs typeface="+mn-cs"/>
              </a:rPr>
              <a:t>nationaux</a:t>
            </a:r>
            <a:endParaRPr lang="en-US" sz="1200" i="1" kern="1200" dirty="0" smtClean="0">
              <a:solidFill>
                <a:schemeClr val="accent6">
                  <a:lumMod val="50000"/>
                  <a:lumOff val="50000"/>
                </a:schemeClr>
              </a:solidFill>
              <a:latin typeface="Calibri" panose="020F0502020204030204" pitchFamily="34" charset="0"/>
              <a:ea typeface="+mn-ea"/>
              <a:cs typeface="+mn-cs"/>
            </a:endParaRPr>
          </a:p>
          <a:p>
            <a:pPr>
              <a:lnSpc>
                <a:spcPts val="1800"/>
              </a:lnSpc>
            </a:pPr>
            <a:r>
              <a:rPr lang="en-GB" sz="1200" i="1" dirty="0" err="1" smtClean="0">
                <a:solidFill>
                  <a:schemeClr val="accent6">
                    <a:lumMod val="50000"/>
                    <a:lumOff val="50000"/>
                  </a:schemeClr>
                </a:solidFill>
                <a:latin typeface="Calibri" panose="020F0502020204030204" pitchFamily="34" charset="0"/>
              </a:rPr>
              <a:t>Matériel</a:t>
            </a:r>
            <a:r>
              <a:rPr lang="en-GB" sz="1200" i="1" dirty="0" smtClean="0">
                <a:solidFill>
                  <a:schemeClr val="accent6">
                    <a:lumMod val="50000"/>
                    <a:lumOff val="50000"/>
                  </a:schemeClr>
                </a:solidFill>
                <a:latin typeface="Calibri" panose="020F0502020204030204" pitchFamily="34" charset="0"/>
              </a:rPr>
              <a:t> de formation à REDD + mis au point par GOFC-GOLD, université de Wageningen, FCPF de la Banque mondiale</a:t>
            </a:r>
          </a:p>
        </p:txBody>
      </p:sp>
      <p:sp>
        <p:nvSpPr>
          <p:cNvPr id="15" name="Chevron 14"/>
          <p:cNvSpPr/>
          <p:nvPr userDrawn="1"/>
        </p:nvSpPr>
        <p:spPr>
          <a:xfrm>
            <a:off x="125722" y="6208404"/>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p:cNvSpPr txBox="1"/>
          <p:nvPr userDrawn="1"/>
        </p:nvSpPr>
        <p:spPr>
          <a:xfrm>
            <a:off x="8449299" y="6534145"/>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pPr>
                <a:lnSpc>
                  <a:spcPts val="1800"/>
                </a:lnSpc>
              </a:pPr>
              <a:t>‹#›</a:t>
            </a:fld>
            <a:endParaRPr lang="fr-FR" sz="1200" dirty="0" smtClean="0">
              <a:solidFill>
                <a:schemeClr val="accent2">
                  <a:lumMod val="75000"/>
                </a:schemeClr>
              </a:solidFill>
              <a:latin typeface="Verdana" pitchFamily="34" charset="0"/>
            </a:endParaRPr>
          </a:p>
        </p:txBody>
      </p:sp>
      <p:cxnSp>
        <p:nvCxnSpPr>
          <p:cNvPr id="17"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43011" name="Tijdelijke aanduiding voor tekst 23"/>
          <p:cNvSpPr>
            <a:spLocks noGrp="1"/>
          </p:cNvSpPr>
          <p:nvPr>
            <p:ph type="body" idx="1"/>
          </p:nvPr>
        </p:nvSpPr>
        <p:spPr bwMode="auto">
          <a:xfrm>
            <a:off x="420688" y="1843088"/>
            <a:ext cx="8521700" cy="408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Klik om de modelstijlen te bewerken</a:t>
            </a:r>
          </a:p>
          <a:p>
            <a:pPr lvl="1"/>
            <a:r>
              <a:rPr lang="en-GB" smtClean="0"/>
              <a:t>Tweede niveau</a:t>
            </a:r>
          </a:p>
          <a:p>
            <a:pPr lvl="2"/>
            <a:r>
              <a:rPr lang="en-GB" smtClean="0"/>
              <a:t>Derde niveau</a:t>
            </a:r>
          </a:p>
          <a:p>
            <a:pPr lvl="3"/>
            <a:r>
              <a:rPr lang="en-GB" smtClean="0"/>
              <a:t>Vierde niveau</a:t>
            </a:r>
          </a:p>
          <a:p>
            <a:pPr lvl="4"/>
            <a:r>
              <a:rPr lang="en-GB" smtClean="0"/>
              <a:t>Vijfde niveau</a:t>
            </a:r>
          </a:p>
          <a:p>
            <a:pPr lvl="4"/>
            <a:endParaRPr lang="en-GB" smtClean="0"/>
          </a:p>
        </p:txBody>
      </p:sp>
      <p:sp>
        <p:nvSpPr>
          <p:cNvPr id="7" name="Rectangle 6"/>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8" y="6141730"/>
            <a:ext cx="7070651" cy="1015663"/>
          </a:xfrm>
          <a:prstGeom prst="rect">
            <a:avLst/>
          </a:prstGeom>
          <a:noFill/>
        </p:spPr>
        <p:txBody>
          <a:bodyPr wrap="square" rtlCol="0">
            <a:spAutoFit/>
          </a:bodyPr>
          <a:lstStyle/>
          <a:p>
            <a:pPr algn="l" rtl="0" fontAlgn="base">
              <a:lnSpc>
                <a:spcPts val="1800"/>
              </a:lnSpc>
              <a:spcBef>
                <a:spcPct val="0"/>
              </a:spcBef>
              <a:spcAft>
                <a:spcPct val="0"/>
              </a:spcAft>
            </a:pPr>
            <a:r>
              <a:rPr lang="en-US" sz="1200" i="1" kern="1200" dirty="0" smtClean="0">
                <a:solidFill>
                  <a:schemeClr val="accent6">
                    <a:lumMod val="50000"/>
                    <a:lumOff val="50000"/>
                  </a:schemeClr>
                </a:solidFill>
                <a:latin typeface="Calibri" panose="020F0502020204030204" pitchFamily="34" charset="0"/>
                <a:ea typeface="+mn-ea"/>
                <a:cs typeface="+mn-cs"/>
              </a:rPr>
              <a:t>Module 2.2. </a:t>
            </a:r>
            <a:r>
              <a:rPr lang="fr-CA" sz="1200" i="1" kern="1200" dirty="0" smtClean="0">
                <a:solidFill>
                  <a:schemeClr val="accent6">
                    <a:lumMod val="50000"/>
                    <a:lumOff val="50000"/>
                  </a:schemeClr>
                </a:solidFill>
                <a:latin typeface="Calibri" panose="020F0502020204030204" pitchFamily="34" charset="0"/>
                <a:ea typeface="+mn-ea"/>
                <a:cs typeface="+mn-cs"/>
              </a:rPr>
              <a:t>Suivi des données sur les activités concernant les forêts restant des forêts </a:t>
            </a:r>
            <a:r>
              <a:rPr lang="en-US" sz="1200" i="1" kern="1200" dirty="0" smtClean="0">
                <a:solidFill>
                  <a:schemeClr val="accent6">
                    <a:lumMod val="50000"/>
                    <a:lumOff val="50000"/>
                  </a:schemeClr>
                </a:solidFill>
                <a:latin typeface="Calibri" panose="020F0502020204030204" pitchFamily="34" charset="0"/>
                <a:ea typeface="+mn-ea"/>
                <a:cs typeface="+mn-cs"/>
              </a:rPr>
              <a:t>(y </a:t>
            </a:r>
            <a:r>
              <a:rPr lang="en-US" sz="1200" i="1" kern="1200" dirty="0" err="1" smtClean="0">
                <a:solidFill>
                  <a:schemeClr val="accent6">
                    <a:lumMod val="50000"/>
                    <a:lumOff val="50000"/>
                  </a:schemeClr>
                </a:solidFill>
                <a:latin typeface="Calibri" panose="020F0502020204030204" pitchFamily="34" charset="0"/>
                <a:ea typeface="+mn-ea"/>
                <a:cs typeface="+mn-cs"/>
              </a:rPr>
              <a:t>compris</a:t>
            </a:r>
            <a:r>
              <a:rPr lang="en-US" sz="1200" i="1" kern="1200" dirty="0" smtClean="0">
                <a:solidFill>
                  <a:schemeClr val="accent6">
                    <a:lumMod val="50000"/>
                    <a:lumOff val="50000"/>
                  </a:schemeClr>
                </a:solidFill>
                <a:latin typeface="Calibri" panose="020F0502020204030204" pitchFamily="34" charset="0"/>
                <a:ea typeface="+mn-ea"/>
                <a:cs typeface="+mn-cs"/>
              </a:rPr>
              <a:t> la </a:t>
            </a:r>
            <a:r>
              <a:rPr lang="en-US" sz="1200" i="1" kern="1200" dirty="0" err="1" smtClean="0">
                <a:solidFill>
                  <a:schemeClr val="accent6">
                    <a:lumMod val="50000"/>
                    <a:lumOff val="50000"/>
                  </a:schemeClr>
                </a:solidFill>
                <a:latin typeface="Calibri" panose="020F0502020204030204" pitchFamily="34" charset="0"/>
                <a:ea typeface="+mn-ea"/>
                <a:cs typeface="+mn-cs"/>
              </a:rPr>
              <a:t>dégradation</a:t>
            </a:r>
            <a:r>
              <a:rPr lang="en-US" sz="1200" i="1" kern="1200" dirty="0" smtClean="0">
                <a:solidFill>
                  <a:schemeClr val="accent6">
                    <a:lumMod val="50000"/>
                    <a:lumOff val="50000"/>
                  </a:schemeClr>
                </a:solidFill>
                <a:latin typeface="Calibri" panose="020F0502020204030204" pitchFamily="34" charset="0"/>
                <a:ea typeface="+mn-ea"/>
                <a:cs typeface="+mn-cs"/>
              </a:rPr>
              <a:t> des </a:t>
            </a:r>
            <a:r>
              <a:rPr lang="en-US" sz="1200" i="1" kern="1200" dirty="0" err="1" smtClean="0">
                <a:solidFill>
                  <a:schemeClr val="accent6">
                    <a:lumMod val="50000"/>
                    <a:lumOff val="50000"/>
                  </a:schemeClr>
                </a:solidFill>
                <a:latin typeface="Calibri" panose="020F0502020204030204" pitchFamily="34" charset="0"/>
                <a:ea typeface="+mn-ea"/>
                <a:cs typeface="+mn-cs"/>
              </a:rPr>
              <a:t>forêts</a:t>
            </a:r>
            <a:r>
              <a:rPr lang="en-US" sz="1200" i="1" kern="1200" dirty="0" smtClean="0">
                <a:solidFill>
                  <a:schemeClr val="accent6">
                    <a:lumMod val="50000"/>
                    <a:lumOff val="50000"/>
                  </a:schemeClr>
                </a:solidFill>
                <a:latin typeface="Calibri" panose="020F0502020204030204" pitchFamily="34" charset="0"/>
                <a:ea typeface="+mn-ea"/>
                <a:cs typeface="+mn-cs"/>
              </a:rPr>
              <a:t>)</a:t>
            </a:r>
            <a:r>
              <a:rPr lang="en-US" sz="1200" i="1" kern="1200" baseline="0" dirty="0" smtClean="0">
                <a:solidFill>
                  <a:schemeClr val="accent6">
                    <a:lumMod val="50000"/>
                    <a:lumOff val="50000"/>
                  </a:schemeClr>
                </a:solidFill>
                <a:latin typeface="Calibri" panose="020F0502020204030204" pitchFamily="34" charset="0"/>
                <a:ea typeface="+mn-ea"/>
                <a:cs typeface="+mn-cs"/>
              </a:rPr>
              <a:t> : </a:t>
            </a:r>
            <a:r>
              <a:rPr lang="en-US" sz="1200" i="1" kern="1200" baseline="0" dirty="0" err="1" smtClean="0">
                <a:solidFill>
                  <a:schemeClr val="accent6">
                    <a:lumMod val="50000"/>
                    <a:lumOff val="50000"/>
                  </a:schemeClr>
                </a:solidFill>
                <a:latin typeface="Calibri" panose="020F0502020204030204" pitchFamily="34" charset="0"/>
                <a:ea typeface="+mn-ea"/>
                <a:cs typeface="+mn-cs"/>
              </a:rPr>
              <a:t>e</a:t>
            </a:r>
            <a:r>
              <a:rPr lang="en-US" sz="1200" i="1" kern="1200" dirty="0" err="1" smtClean="0">
                <a:solidFill>
                  <a:schemeClr val="accent6">
                    <a:lumMod val="50000"/>
                    <a:lumOff val="50000"/>
                  </a:schemeClr>
                </a:solidFill>
                <a:latin typeface="Calibri" panose="020F0502020204030204" pitchFamily="34" charset="0"/>
                <a:ea typeface="+mn-ea"/>
                <a:cs typeface="+mn-cs"/>
              </a:rPr>
              <a:t>xemples</a:t>
            </a:r>
            <a:r>
              <a:rPr lang="en-US" sz="1200" i="1" kern="1200" dirty="0" smtClean="0">
                <a:solidFill>
                  <a:schemeClr val="accent6">
                    <a:lumMod val="50000"/>
                    <a:lumOff val="50000"/>
                  </a:schemeClr>
                </a:solidFill>
                <a:latin typeface="Calibri" panose="020F0502020204030204" pitchFamily="34" charset="0"/>
                <a:ea typeface="+mn-ea"/>
                <a:cs typeface="+mn-cs"/>
              </a:rPr>
              <a:t> </a:t>
            </a:r>
            <a:r>
              <a:rPr lang="en-US" sz="1200" i="1" kern="1200" dirty="0" err="1" smtClean="0">
                <a:solidFill>
                  <a:schemeClr val="accent6">
                    <a:lumMod val="50000"/>
                    <a:lumOff val="50000"/>
                  </a:schemeClr>
                </a:solidFill>
                <a:latin typeface="Calibri" panose="020F0502020204030204" pitchFamily="34" charset="0"/>
                <a:ea typeface="+mn-ea"/>
                <a:cs typeface="+mn-cs"/>
              </a:rPr>
              <a:t>nationaux</a:t>
            </a:r>
            <a:r>
              <a:rPr lang="en-US" sz="1200" i="1" kern="1200" dirty="0" smtClean="0">
                <a:solidFill>
                  <a:schemeClr val="accent6">
                    <a:lumMod val="50000"/>
                    <a:lumOff val="50000"/>
                  </a:schemeClr>
                </a:solidFill>
                <a:latin typeface="Calibri" panose="020F0502020204030204" pitchFamily="34" charset="0"/>
                <a:ea typeface="+mn-ea"/>
                <a:cs typeface="+mn-cs"/>
              </a:rPr>
              <a:t>.</a:t>
            </a:r>
          </a:p>
          <a:p>
            <a:pPr>
              <a:lnSpc>
                <a:spcPts val="1800"/>
              </a:lnSpc>
            </a:pPr>
            <a:r>
              <a:rPr lang="en-GB" sz="1200" i="1" dirty="0" smtClean="0">
                <a:solidFill>
                  <a:schemeClr val="accent6">
                    <a:lumMod val="50000"/>
                    <a:lumOff val="50000"/>
                  </a:schemeClr>
                </a:solidFill>
                <a:latin typeface="Calibri" panose="020F0502020204030204" pitchFamily="34" charset="0"/>
              </a:rPr>
              <a:t>Matériel de formation à REDD + mis au point par GOFC-GOLD, université de Wageningen, FCPF de la Banque mondiale.</a:t>
            </a:r>
          </a:p>
        </p:txBody>
      </p:sp>
      <p:sp>
        <p:nvSpPr>
          <p:cNvPr id="12" name="Chevron 11"/>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pPr>
                <a:lnSpc>
                  <a:spcPts val="1800"/>
                </a:lnSpc>
              </a:pPr>
              <a:t>‹#›</a:t>
            </a:fld>
            <a:endParaRPr lang="fr-FR"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mj-ea"/>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defRPr>
      </a:lvl2pPr>
      <a:lvl3pPr algn="l" rtl="0" eaLnBrk="0" fontAlgn="base" hangingPunct="0">
        <a:lnSpc>
          <a:spcPts val="4000"/>
        </a:lnSpc>
        <a:spcBef>
          <a:spcPct val="0"/>
        </a:spcBef>
        <a:spcAft>
          <a:spcPct val="0"/>
        </a:spcAft>
        <a:defRPr sz="3000">
          <a:solidFill>
            <a:schemeClr val="bg2"/>
          </a:solidFill>
          <a:latin typeface="Verdana" pitchFamily="34" charset="0"/>
        </a:defRPr>
      </a:lvl3pPr>
      <a:lvl4pPr algn="l" rtl="0" eaLnBrk="0" fontAlgn="base" hangingPunct="0">
        <a:lnSpc>
          <a:spcPts val="4000"/>
        </a:lnSpc>
        <a:spcBef>
          <a:spcPct val="0"/>
        </a:spcBef>
        <a:spcAft>
          <a:spcPct val="0"/>
        </a:spcAft>
        <a:defRPr sz="3000">
          <a:solidFill>
            <a:schemeClr val="bg2"/>
          </a:solidFill>
          <a:latin typeface="Verdana" pitchFamily="34" charset="0"/>
        </a:defRPr>
      </a:lvl4pPr>
      <a:lvl5pPr algn="l" rtl="0" eaLnBrk="0" fontAlgn="base" hangingPunct="0">
        <a:lnSpc>
          <a:spcPts val="4000"/>
        </a:lnSpc>
        <a:spcBef>
          <a:spcPct val="0"/>
        </a:spcBef>
        <a:spcAft>
          <a:spcPct val="0"/>
        </a:spcAft>
        <a:defRPr sz="3000">
          <a:solidFill>
            <a:schemeClr val="bg2"/>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wri.org/resources/maps/cameroon-forest-land-allocation-200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bt.inpe.br/degra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imazon.org.br/categorias/transparencia-manejo-florestal/?lang=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geoservidor.minam.gob.pe/geoservidor/deforestacion.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laslite.carnegiescience.edu/en/success-stories/peru-national-monitoring.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89337"/>
            <a:ext cx="8442796" cy="1500509"/>
          </a:xfrm>
        </p:spPr>
        <p:txBody>
          <a:bodyPr/>
          <a:lstStyle/>
          <a:p>
            <a:pPr eaLnBrk="1" hangingPunct="1">
              <a:defRPr/>
            </a:pPr>
            <a:r>
              <a:rPr lang="en-US" sz="2200" dirty="0" smtClean="0"/>
              <a:t>Module 2.2. </a:t>
            </a:r>
            <a:r>
              <a:rPr lang="fr-CA" sz="2200" dirty="0" smtClean="0"/>
              <a:t>Suivi des </a:t>
            </a:r>
            <a:r>
              <a:rPr lang="fr-CA" sz="2200" dirty="0"/>
              <a:t>données sur les activités </a:t>
            </a:r>
            <a:r>
              <a:rPr lang="fr-CA" sz="2200" dirty="0" smtClean="0"/>
              <a:t>concernant les forêts restant des forêts </a:t>
            </a:r>
            <a:r>
              <a:rPr lang="en-US" sz="2200" dirty="0" smtClean="0"/>
              <a:t>(y </a:t>
            </a:r>
            <a:r>
              <a:rPr lang="en-US" sz="2200" dirty="0" err="1" smtClean="0"/>
              <a:t>compris</a:t>
            </a:r>
            <a:r>
              <a:rPr lang="en-US" sz="2200" dirty="0" smtClean="0"/>
              <a:t> la </a:t>
            </a:r>
            <a:r>
              <a:rPr lang="en-US" sz="2200" dirty="0" err="1" smtClean="0"/>
              <a:t>dégradation</a:t>
            </a:r>
            <a:r>
              <a:rPr lang="en-US" sz="2200" dirty="0" smtClean="0"/>
              <a:t> des </a:t>
            </a:r>
            <a:r>
              <a:rPr lang="en-US" sz="2200" dirty="0" err="1" smtClean="0"/>
              <a:t>forêts</a:t>
            </a:r>
            <a:r>
              <a:rPr lang="en-US" sz="2200" dirty="0" smtClean="0"/>
              <a:t>)</a:t>
            </a:r>
            <a:endParaRPr lang="fr-FR" sz="2200" dirty="0"/>
          </a:p>
        </p:txBody>
      </p:sp>
      <p:sp>
        <p:nvSpPr>
          <p:cNvPr id="18436" name="Tijdelijke aanduiding voor tekst 6"/>
          <p:cNvSpPr>
            <a:spLocks noGrp="1"/>
          </p:cNvSpPr>
          <p:nvPr>
            <p:ph type="body" sz="quarter" idx="10"/>
          </p:nvPr>
        </p:nvSpPr>
        <p:spPr>
          <a:xfrm>
            <a:off x="420687" y="1733033"/>
            <a:ext cx="5113337" cy="3971925"/>
          </a:xfrm>
        </p:spPr>
        <p:txBody>
          <a:bodyPr/>
          <a:lstStyle/>
          <a:p>
            <a:pPr eaLnBrk="1" hangingPunct="1">
              <a:lnSpc>
                <a:spcPct val="100000"/>
              </a:lnSpc>
              <a:buFont typeface="Wingdings" pitchFamily="2" charset="2"/>
              <a:buNone/>
            </a:pPr>
            <a:r>
              <a:rPr lang="en-US" sz="2000" i="1" dirty="0" smtClean="0"/>
              <a:t>Auteurs :</a:t>
            </a:r>
          </a:p>
          <a:p>
            <a:pPr lvl="1" indent="-531813" eaLnBrk="1" hangingPunct="1">
              <a:lnSpc>
                <a:spcPct val="100000"/>
              </a:lnSpc>
              <a:buFont typeface="Verdana" pitchFamily="34" charset="0"/>
              <a:buNone/>
            </a:pPr>
            <a:r>
              <a:rPr lang="en-US" sz="1800" dirty="0" smtClean="0"/>
              <a:t>Carlos Souza Jr., Imazon</a:t>
            </a:r>
          </a:p>
          <a:p>
            <a:pPr lvl="1" indent="-531813">
              <a:lnSpc>
                <a:spcPct val="100000"/>
              </a:lnSpc>
              <a:buNone/>
            </a:pPr>
            <a:r>
              <a:rPr lang="en-US" sz="1800" dirty="0" smtClean="0"/>
              <a:t>Sandra Brown, Winrock International</a:t>
            </a:r>
          </a:p>
          <a:p>
            <a:pPr lvl="1" indent="-531813">
              <a:lnSpc>
                <a:spcPct val="100000"/>
              </a:lnSpc>
              <a:buNone/>
            </a:pPr>
            <a:r>
              <a:rPr lang="en-US" sz="1800" dirty="0" smtClean="0"/>
              <a:t>Frédéric Achard, Commission européenne (CE) - Centre commun de recherche (CCR)</a:t>
            </a:r>
            <a:endParaRPr lang="fr-FR" sz="1800" dirty="0"/>
          </a:p>
          <a:p>
            <a:pPr marL="0" indent="0">
              <a:lnSpc>
                <a:spcPct val="100000"/>
              </a:lnSpc>
              <a:buNone/>
            </a:pPr>
            <a:r>
              <a:rPr lang="en-US" sz="2000" b="1" dirty="0" smtClean="0"/>
              <a:t>Exemples de pays:</a:t>
            </a:r>
            <a:endParaRPr lang="fr-FR" sz="2000" b="1" dirty="0"/>
          </a:p>
          <a:p>
            <a:pPr marL="342900" indent="-342900" eaLnBrk="1" hangingPunct="1">
              <a:lnSpc>
                <a:spcPct val="100000"/>
              </a:lnSpc>
              <a:buSzPct val="100000"/>
              <a:buFont typeface="+mj-lt"/>
              <a:buAutoNum type="arabicPeriod"/>
            </a:pPr>
            <a:r>
              <a:rPr lang="en-US" sz="1800" dirty="0" smtClean="0"/>
              <a:t>Pérou</a:t>
            </a:r>
            <a:endParaRPr lang="fr-FR" sz="1800" dirty="0"/>
          </a:p>
          <a:p>
            <a:pPr marL="342900" indent="-342900" eaLnBrk="1" hangingPunct="1">
              <a:lnSpc>
                <a:spcPct val="100000"/>
              </a:lnSpc>
              <a:buSzPct val="100000"/>
              <a:buFont typeface="+mj-lt"/>
              <a:buAutoNum type="arabicPeriod"/>
            </a:pPr>
            <a:r>
              <a:rPr lang="en-US" sz="1800" dirty="0" smtClean="0"/>
              <a:t>Cameroun</a:t>
            </a:r>
          </a:p>
          <a:p>
            <a:pPr marL="342900" indent="-342900" eaLnBrk="1" hangingPunct="1">
              <a:lnSpc>
                <a:spcPct val="100000"/>
              </a:lnSpc>
              <a:buSzPct val="100000"/>
              <a:buFont typeface="+mj-lt"/>
              <a:buAutoNum type="arabicPeriod"/>
            </a:pPr>
            <a:r>
              <a:rPr lang="en-US" sz="1800" dirty="0" smtClean="0"/>
              <a:t>Bolivie</a:t>
            </a:r>
          </a:p>
          <a:p>
            <a:pPr marL="342900" indent="-342900" eaLnBrk="1" hangingPunct="1">
              <a:lnSpc>
                <a:spcPct val="100000"/>
              </a:lnSpc>
              <a:buSzPct val="100000"/>
              <a:buFont typeface="+mj-lt"/>
              <a:buAutoNum type="arabicPeriod"/>
            </a:pPr>
            <a:endParaRPr lang="fr-FR" sz="1800" dirty="0"/>
          </a:p>
          <a:p>
            <a:pPr lvl="1" indent="-531813" eaLnBrk="1" hangingPunct="1">
              <a:lnSpc>
                <a:spcPct val="100000"/>
              </a:lnSpc>
              <a:buFont typeface="Verdana" pitchFamily="34" charset="0"/>
              <a:buNone/>
            </a:pPr>
            <a:endParaRPr lang="fr-FR" sz="1800" dirty="0" smtClean="0"/>
          </a:p>
        </p:txBody>
      </p:sp>
      <p:sp>
        <p:nvSpPr>
          <p:cNvPr id="9" name="Tekstvak 5"/>
          <p:cNvSpPr txBox="1"/>
          <p:nvPr/>
        </p:nvSpPr>
        <p:spPr>
          <a:xfrm>
            <a:off x="4610100" y="4911680"/>
            <a:ext cx="4324338" cy="553998"/>
          </a:xfrm>
          <a:prstGeom prst="rect">
            <a:avLst/>
          </a:prstGeom>
          <a:noFill/>
        </p:spPr>
        <p:txBody>
          <a:bodyPr wrap="square">
            <a:spAutoFit/>
          </a:bodyPr>
          <a:lstStyle/>
          <a:p>
            <a:pPr>
              <a:lnSpc>
                <a:spcPts val="1800"/>
              </a:lnSpc>
              <a:defRPr/>
            </a:pPr>
            <a:r>
              <a:rPr lang="nl-NL" sz="1100" dirty="0" smtClean="0">
                <a:solidFill>
                  <a:schemeClr val="accent6"/>
                </a:solidFill>
                <a:latin typeface="Verdana" pitchFamily="34" charset="0"/>
              </a:rPr>
              <a:t>Asner et al., 2009. Utilisation du logiciel CLASlite pour cartographier la déforestation et la dégradation des forêts.</a:t>
            </a:r>
            <a:endParaRPr lang="fr-FR" sz="1100" dirty="0">
              <a:solidFill>
                <a:schemeClr val="accent6"/>
              </a:solidFill>
              <a:latin typeface="Verdana" pitchFamily="34" charset="0"/>
            </a:endParaRPr>
          </a:p>
        </p:txBody>
      </p:sp>
      <p:pic>
        <p:nvPicPr>
          <p:cNvPr id="1026" name="Picture 2"/>
          <p:cNvPicPr>
            <a:picLocks noChangeAspect="1" noChangeArrowheads="1"/>
          </p:cNvPicPr>
          <p:nvPr/>
        </p:nvPicPr>
        <p:blipFill>
          <a:blip r:embed="rId3" cstate="print"/>
          <a:srcRect l="30450" t="24764" r="29135" b="9968"/>
          <a:stretch>
            <a:fillRect/>
          </a:stretch>
        </p:blipFill>
        <p:spPr bwMode="auto">
          <a:xfrm>
            <a:off x="5444955" y="1940884"/>
            <a:ext cx="2771775" cy="2952130"/>
          </a:xfrm>
          <a:prstGeom prst="rect">
            <a:avLst/>
          </a:prstGeom>
          <a:noFill/>
          <a:ln w="9525">
            <a:noFill/>
            <a:miter lim="800000"/>
            <a:headEnd/>
            <a:tailEnd/>
          </a:ln>
        </p:spPr>
      </p:pic>
      <p:sp>
        <p:nvSpPr>
          <p:cNvPr id="13" name="TextBox 12"/>
          <p:cNvSpPr txBox="1"/>
          <p:nvPr/>
        </p:nvSpPr>
        <p:spPr>
          <a:xfrm>
            <a:off x="5534025" y="1601226"/>
            <a:ext cx="2577244" cy="323165"/>
          </a:xfrm>
          <a:prstGeom prst="rect">
            <a:avLst/>
          </a:prstGeom>
          <a:noFill/>
        </p:spPr>
        <p:txBody>
          <a:bodyPr wrap="none" rtlCol="0">
            <a:spAutoFit/>
          </a:bodyPr>
          <a:lstStyle/>
          <a:p>
            <a:pPr>
              <a:lnSpc>
                <a:spcPts val="1800"/>
              </a:lnSpc>
            </a:pPr>
            <a:r>
              <a:rPr lang="pt-BR" sz="1400" dirty="0" smtClean="0">
                <a:solidFill>
                  <a:schemeClr val="accent6"/>
                </a:solidFill>
                <a:latin typeface="Verdana" pitchFamily="34" charset="0"/>
              </a:rPr>
              <a:t>Région de Pulcallpa au Pérou</a:t>
            </a:r>
          </a:p>
        </p:txBody>
      </p:sp>
      <p:sp>
        <p:nvSpPr>
          <p:cNvPr id="22" name="Rectangle 21"/>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23" name="Picture 22"/>
          <p:cNvPicPr>
            <a:picLocks/>
          </p:cNvPicPr>
          <p:nvPr/>
        </p:nvPicPr>
        <p:blipFill rotWithShape="1">
          <a:blip r:embed="rId4"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24" name="Picture 23" descr="GOFC-Gold Tray cover only 2010_200dpi"/>
          <p:cNvPicPr/>
          <p:nvPr/>
        </p:nvPicPr>
        <p:blipFill>
          <a:blip r:embed="rId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25" name="Afbeelding 11" descr="logo_WB FCPF.gif"/>
          <p:cNvPicPr>
            <a:picLocks noChangeAspect="1"/>
          </p:cNvPicPr>
          <p:nvPr/>
        </p:nvPicPr>
        <p:blipFill>
          <a:blip r:embed="rId6" cstate="print"/>
          <a:stretch>
            <a:fillRect/>
          </a:stretch>
        </p:blipFill>
        <p:spPr>
          <a:xfrm>
            <a:off x="6022523" y="5994951"/>
            <a:ext cx="972687" cy="710810"/>
          </a:xfrm>
          <a:prstGeom prst="rect">
            <a:avLst/>
          </a:prstGeom>
        </p:spPr>
      </p:pic>
      <p:cxnSp>
        <p:nvCxnSpPr>
          <p:cNvPr id="26"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flipH="1">
            <a:off x="7134224" y="5528836"/>
            <a:ext cx="1727943" cy="323165"/>
          </a:xfrm>
          <a:prstGeom prst="rect">
            <a:avLst/>
          </a:prstGeom>
          <a:noFill/>
        </p:spPr>
        <p:txBody>
          <a:bodyPr wrap="square" rtlCol="0">
            <a:spAutoFit/>
          </a:bodyPr>
          <a:lstStyle/>
          <a:p>
            <a:pPr>
              <a:lnSpc>
                <a:spcPts val="1800"/>
              </a:lnSpc>
            </a:pPr>
            <a:r>
              <a:rPr lang="en-GB" sz="1200" dirty="0" smtClean="0">
                <a:latin typeface="Verdana" pitchFamily="34" charset="0"/>
              </a:rPr>
              <a:t>V1, </a:t>
            </a:r>
            <a:r>
              <a:rPr lang="en-GB" sz="1200" dirty="0" err="1" smtClean="0">
                <a:latin typeface="Verdana" pitchFamily="34" charset="0"/>
              </a:rPr>
              <a:t>mai</a:t>
            </a:r>
            <a:r>
              <a:rPr lang="en-GB" sz="1200" dirty="0" smtClean="0">
                <a:latin typeface="Verdana" pitchFamily="34" charset="0"/>
              </a:rPr>
              <a:t> 2015 </a:t>
            </a:r>
          </a:p>
        </p:txBody>
      </p:sp>
      <p:pic>
        <p:nvPicPr>
          <p:cNvPr id="28" name="Picture 27"/>
          <p:cNvPicPr>
            <a:picLocks noChangeAspect="1"/>
          </p:cNvPicPr>
          <p:nvPr/>
        </p:nvPicPr>
        <p:blipFill>
          <a:blip r:embed="rId7" cstate="print"/>
          <a:stretch>
            <a:fillRect/>
          </a:stretch>
        </p:blipFill>
        <p:spPr>
          <a:xfrm>
            <a:off x="7363042" y="6080676"/>
            <a:ext cx="1499126" cy="440638"/>
          </a:xfrm>
          <a:prstGeom prst="rect">
            <a:avLst/>
          </a:prstGeom>
          <a:ln>
            <a:solidFill>
              <a:srgbClr val="000000"/>
            </a:solidFill>
          </a:ln>
        </p:spPr>
      </p:pic>
      <p:sp>
        <p:nvSpPr>
          <p:cNvPr id="29" name="Rectangle 28"/>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License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4221870" y="1240474"/>
            <a:ext cx="4675606" cy="4257215"/>
          </a:xfrm>
          <a:prstGeom prst="rect">
            <a:avLst/>
          </a:prstGeom>
          <a:noFill/>
          <a:ln w="9525">
            <a:noFill/>
            <a:miter lim="800000"/>
            <a:headEnd/>
            <a:tailEnd/>
          </a:ln>
          <a:effectLst/>
        </p:spPr>
      </p:pic>
      <p:sp>
        <p:nvSpPr>
          <p:cNvPr id="2" name="Titel 1"/>
          <p:cNvSpPr>
            <a:spLocks noGrp="1"/>
          </p:cNvSpPr>
          <p:nvPr>
            <p:ph type="title"/>
          </p:nvPr>
        </p:nvSpPr>
        <p:spPr>
          <a:xfrm>
            <a:off x="491642" y="230188"/>
            <a:ext cx="8442796" cy="791650"/>
          </a:xfrm>
        </p:spPr>
        <p:txBody>
          <a:bodyPr/>
          <a:lstStyle/>
          <a:p>
            <a:pPr eaLnBrk="1" hangingPunct="1">
              <a:defRPr/>
            </a:pPr>
            <a:r>
              <a:rPr dirty="0" smtClean="0"/>
              <a:t>Fractions SMA </a:t>
            </a:r>
            <a:endParaRPr lang="fr-FR" dirty="0"/>
          </a:p>
        </p:txBody>
      </p:sp>
      <p:sp>
        <p:nvSpPr>
          <p:cNvPr id="7" name="Text Placeholder 6"/>
          <p:cNvSpPr>
            <a:spLocks noGrp="1"/>
          </p:cNvSpPr>
          <p:nvPr>
            <p:ph type="body" sz="quarter" idx="10"/>
          </p:nvPr>
        </p:nvSpPr>
        <p:spPr>
          <a:xfrm>
            <a:off x="421200" y="1520042"/>
            <a:ext cx="3738424" cy="4404807"/>
          </a:xfrm>
        </p:spPr>
        <p:txBody>
          <a:bodyPr/>
          <a:lstStyle/>
          <a:p>
            <a:r>
              <a:rPr dirty="0" smtClean="0"/>
              <a:t>Images Landsat RGB (5,4,3) ne montrant aucun signe d'activité de coupe sélective.</a:t>
            </a:r>
          </a:p>
          <a:p>
            <a:r>
              <a:rPr dirty="0" smtClean="0"/>
              <a:t>Les fractions SMA révèlent </a:t>
            </a:r>
            <a:r>
              <a:rPr dirty="0" err="1" smtClean="0"/>
              <a:t>mieux</a:t>
            </a:r>
            <a:r>
              <a:rPr dirty="0" smtClean="0"/>
              <a:t> l</a:t>
            </a:r>
            <a:r>
              <a:rPr lang="fr-CA" dirty="0"/>
              <a:t>'</a:t>
            </a:r>
            <a:r>
              <a:rPr lang="fr-CA" dirty="0" smtClean="0"/>
              <a:t>emplacement</a:t>
            </a:r>
            <a:r>
              <a:rPr dirty="0" smtClean="0"/>
              <a:t> </a:t>
            </a:r>
            <a:r>
              <a:rPr lang="pt-BR" b="1" dirty="0" smtClean="0"/>
              <a:t>des routes et des chantiers de grumes </a:t>
            </a:r>
            <a:r>
              <a:rPr b="0" dirty="0" smtClean="0"/>
              <a:t>(sol) </a:t>
            </a:r>
            <a:r>
              <a:rPr lang="pt-BR" b="0" dirty="0" smtClean="0"/>
              <a:t>ainsi que la</a:t>
            </a:r>
            <a:r>
              <a:rPr lang="pt-BR" b="1" dirty="0" smtClean="0"/>
              <a:t> perte du couvert forestier </a:t>
            </a:r>
            <a:r>
              <a:rPr lang="pt-BR" b="0" dirty="0" smtClean="0"/>
              <a:t>qui en découle</a:t>
            </a:r>
            <a:r>
              <a:rPr lang="pt-BR" b="1" dirty="0" smtClean="0"/>
              <a:t> </a:t>
            </a:r>
            <a:r>
              <a:rPr dirty="0" smtClean="0"/>
              <a:t>(fraction NPV).</a:t>
            </a:r>
            <a:endParaRPr lang="fr-FR" dirty="0"/>
          </a:p>
        </p:txBody>
      </p:sp>
      <p:sp>
        <p:nvSpPr>
          <p:cNvPr id="5" name="Rectangle 4"/>
          <p:cNvSpPr/>
          <p:nvPr/>
        </p:nvSpPr>
        <p:spPr>
          <a:xfrm>
            <a:off x="4184012" y="5515205"/>
            <a:ext cx="4508157" cy="369332"/>
          </a:xfrm>
          <a:prstGeom prst="rect">
            <a:avLst/>
          </a:prstGeom>
        </p:spPr>
        <p:txBody>
          <a:bodyPr wrap="none">
            <a:spAutoFit/>
          </a:bodyPr>
          <a:lstStyle/>
          <a:p>
            <a:r>
              <a:rPr lang="pt-BR" dirty="0" smtClean="0">
                <a:solidFill>
                  <a:schemeClr val="accent6"/>
                </a:solidFill>
              </a:rPr>
              <a:t>Sous-ensemble d'images Landsat recueillies en 2010</a:t>
            </a:r>
            <a:endParaRPr lang="fr-FR" dirty="0">
              <a:solidFill>
                <a:schemeClr val="accent6"/>
              </a:solidFill>
            </a:endParaRPr>
          </a:p>
        </p:txBody>
      </p:sp>
      <p:sp>
        <p:nvSpPr>
          <p:cNvPr id="6" name="Rectangle 5"/>
          <p:cNvSpPr/>
          <p:nvPr/>
        </p:nvSpPr>
        <p:spPr>
          <a:xfrm>
            <a:off x="4367517" y="1484263"/>
            <a:ext cx="1497515" cy="247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accent6"/>
                </a:solidFill>
              </a:rPr>
              <a:t>Landsat 5,4,3</a:t>
            </a:r>
            <a:endParaRPr lang="fr-FR" sz="1400" dirty="0">
              <a:solidFill>
                <a:schemeClr val="accent6"/>
              </a:solidFill>
            </a:endParaRPr>
          </a:p>
        </p:txBody>
      </p:sp>
      <p:sp>
        <p:nvSpPr>
          <p:cNvPr id="8" name="Rectangle 7"/>
          <p:cNvSpPr/>
          <p:nvPr/>
        </p:nvSpPr>
        <p:spPr>
          <a:xfrm>
            <a:off x="6471042" y="1484263"/>
            <a:ext cx="1813132" cy="247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accent6"/>
                </a:solidFill>
              </a:rPr>
              <a:t>Végétation verte</a:t>
            </a:r>
            <a:endParaRPr lang="fr-FR" sz="1400" dirty="0">
              <a:solidFill>
                <a:schemeClr val="accent6"/>
              </a:solidFill>
            </a:endParaRPr>
          </a:p>
        </p:txBody>
      </p:sp>
      <p:sp>
        <p:nvSpPr>
          <p:cNvPr id="9" name="Rectangle 8"/>
          <p:cNvSpPr/>
          <p:nvPr/>
        </p:nvSpPr>
        <p:spPr>
          <a:xfrm>
            <a:off x="4375755" y="3555809"/>
            <a:ext cx="606751" cy="247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accent6"/>
                </a:solidFill>
              </a:rPr>
              <a:t>NPV</a:t>
            </a:r>
            <a:endParaRPr lang="fr-FR" sz="1400" dirty="0">
              <a:solidFill>
                <a:schemeClr val="accent6"/>
              </a:solidFill>
            </a:endParaRPr>
          </a:p>
        </p:txBody>
      </p:sp>
      <p:sp>
        <p:nvSpPr>
          <p:cNvPr id="10" name="Rectangle 9"/>
          <p:cNvSpPr/>
          <p:nvPr/>
        </p:nvSpPr>
        <p:spPr>
          <a:xfrm>
            <a:off x="6471042" y="3555809"/>
            <a:ext cx="606751" cy="247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accent6"/>
                </a:solidFill>
              </a:rPr>
              <a:t>Sol</a:t>
            </a:r>
            <a:endParaRPr lang="fr-FR" sz="1400" dirty="0">
              <a:solidFill>
                <a:schemeClr val="accent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5430" y="108752"/>
            <a:ext cx="8442796" cy="1073926"/>
          </a:xfrm>
        </p:spPr>
        <p:txBody>
          <a:bodyPr/>
          <a:lstStyle/>
          <a:p>
            <a:pPr eaLnBrk="1" hangingPunct="1">
              <a:defRPr/>
            </a:pPr>
            <a:r>
              <a:rPr lang="en-US" sz="2800" dirty="0" err="1" smtClean="0"/>
              <a:t>Méthode</a:t>
            </a:r>
            <a:r>
              <a:rPr lang="en-US" sz="2800" dirty="0" smtClean="0"/>
              <a:t> hybride d'estimation de la dégradation du couvert forestier</a:t>
            </a:r>
            <a:endParaRPr lang="fr-FR" sz="2800" dirty="0"/>
          </a:p>
        </p:txBody>
      </p:sp>
      <p:sp>
        <p:nvSpPr>
          <p:cNvPr id="7" name="Text Placeholder 6"/>
          <p:cNvSpPr>
            <a:spLocks noGrp="1"/>
          </p:cNvSpPr>
          <p:nvPr>
            <p:ph type="body" sz="quarter" idx="10"/>
          </p:nvPr>
        </p:nvSpPr>
        <p:spPr>
          <a:xfrm>
            <a:off x="206052" y="1182678"/>
            <a:ext cx="3738424" cy="4404807"/>
          </a:xfrm>
        </p:spPr>
        <p:txBody>
          <a:bodyPr/>
          <a:lstStyle/>
          <a:p>
            <a:pPr marL="0" indent="0">
              <a:buNone/>
            </a:pPr>
            <a:r>
              <a:rPr lang="pt-BR" sz="1400" b="1" dirty="0" smtClean="0"/>
              <a:t>Une approche hybride </a:t>
            </a:r>
            <a:r>
              <a:rPr lang="pt-BR" sz="1400" dirty="0" smtClean="0"/>
              <a:t>a été utilisée, qui combinait</a:t>
            </a:r>
          </a:p>
          <a:p>
            <a:pPr marL="91440" lvl="1" indent="-182880">
              <a:spcBef>
                <a:spcPts val="600"/>
              </a:spcBef>
            </a:pPr>
            <a:r>
              <a:rPr lang="pt-BR" sz="1400" i="1" dirty="0"/>
              <a:t>la détection d'infrastructures </a:t>
            </a:r>
            <a:r>
              <a:rPr lang="pt-BR" sz="1400" i="1" dirty="0" smtClean="0"/>
              <a:t>d'exploitation forestière </a:t>
            </a:r>
            <a:r>
              <a:rPr lang="pt-BR" sz="1400" dirty="0" smtClean="0"/>
              <a:t>(routes et chantiers de grumes),</a:t>
            </a:r>
          </a:p>
          <a:p>
            <a:pPr marL="91440" lvl="1" indent="-182880">
              <a:spcBef>
                <a:spcPts val="600"/>
              </a:spcBef>
            </a:pPr>
            <a:r>
              <a:rPr lang="pt-BR" sz="1400" i="1" dirty="0" smtClean="0"/>
              <a:t>l'analyse de texture,</a:t>
            </a:r>
            <a:endParaRPr lang="fr-FR" sz="1400" dirty="0" smtClean="0"/>
          </a:p>
          <a:p>
            <a:pPr marL="91440" lvl="1" indent="-182880">
              <a:spcBef>
                <a:spcPts val="600"/>
              </a:spcBef>
            </a:pPr>
            <a:r>
              <a:rPr lang="pt-BR" sz="1400" i="1" dirty="0" smtClean="0"/>
              <a:t>l'analyse spatiale par zones tampons</a:t>
            </a:r>
            <a:r>
              <a:rPr lang="pt-BR" sz="1400" dirty="0" smtClean="0"/>
              <a:t> (rayon = 120 mètres), et </a:t>
            </a:r>
          </a:p>
          <a:p>
            <a:pPr marL="91440" lvl="1" indent="-182880">
              <a:spcBef>
                <a:spcPts val="600"/>
              </a:spcBef>
            </a:pPr>
            <a:r>
              <a:rPr lang="pt-BR" sz="1400" i="1" dirty="0"/>
              <a:t>l</a:t>
            </a:r>
            <a:r>
              <a:rPr lang="pt-BR" sz="1400" i="1" dirty="0" smtClean="0"/>
              <a:t>’agrégation de polygones de régions </a:t>
            </a:r>
            <a:r>
              <a:rPr lang="pt-BR" sz="1400" dirty="0" smtClean="0"/>
              <a:t>(500 mètres)</a:t>
            </a:r>
          </a:p>
          <a:p>
            <a:pPr marL="0" lvl="1" indent="0">
              <a:buNone/>
            </a:pPr>
            <a:r>
              <a:rPr lang="pt-BR" sz="1400" b="1" dirty="0" smtClean="0"/>
              <a:t>pour estimer la dégradation du couvert forestier</a:t>
            </a:r>
            <a:endParaRPr lang="fr-FR" sz="1400" b="1" dirty="0"/>
          </a:p>
        </p:txBody>
      </p:sp>
      <p:sp>
        <p:nvSpPr>
          <p:cNvPr id="10" name="Rectangle 9"/>
          <p:cNvSpPr/>
          <p:nvPr/>
        </p:nvSpPr>
        <p:spPr>
          <a:xfrm>
            <a:off x="4029427" y="5271911"/>
            <a:ext cx="4772886" cy="738664"/>
          </a:xfrm>
          <a:prstGeom prst="rect">
            <a:avLst/>
          </a:prstGeom>
        </p:spPr>
        <p:txBody>
          <a:bodyPr wrap="square">
            <a:spAutoFit/>
          </a:bodyPr>
          <a:lstStyle/>
          <a:p>
            <a:r>
              <a:rPr lang="pt-BR" sz="1400" dirty="0" smtClean="0">
                <a:solidFill>
                  <a:schemeClr val="accent6"/>
                </a:solidFill>
                <a:latin typeface="+mj-lt"/>
              </a:rPr>
              <a:t>Combiner la détection </a:t>
            </a:r>
            <a:r>
              <a:rPr lang="pt-BR" sz="1400" dirty="0">
                <a:solidFill>
                  <a:schemeClr val="accent6"/>
                </a:solidFill>
                <a:latin typeface="+mj-lt"/>
              </a:rPr>
              <a:t>des chantiers de grumes et </a:t>
            </a:r>
            <a:r>
              <a:rPr lang="pt-BR" sz="1400" dirty="0" smtClean="0">
                <a:solidFill>
                  <a:schemeClr val="accent6"/>
                </a:solidFill>
                <a:latin typeface="+mj-lt"/>
              </a:rPr>
              <a:t>l'analyse spatiale pour estimer la dégradation du couvert forestier</a:t>
            </a:r>
            <a:endParaRPr lang="fr-FR" sz="1400" dirty="0">
              <a:solidFill>
                <a:schemeClr val="accent6"/>
              </a:solidFill>
              <a:latin typeface="+mj-lt"/>
            </a:endParaRPr>
          </a:p>
        </p:txBody>
      </p:sp>
      <p:pic>
        <p:nvPicPr>
          <p:cNvPr id="2050" name="Picture 2"/>
          <p:cNvPicPr>
            <a:picLocks noChangeAspect="1" noChangeArrowheads="1"/>
          </p:cNvPicPr>
          <p:nvPr/>
        </p:nvPicPr>
        <p:blipFill>
          <a:blip r:embed="rId3" cstate="print"/>
          <a:srcRect/>
          <a:stretch>
            <a:fillRect/>
          </a:stretch>
        </p:blipFill>
        <p:spPr bwMode="auto">
          <a:xfrm>
            <a:off x="4029427" y="1500591"/>
            <a:ext cx="4858799" cy="3771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dirty="0" smtClean="0"/>
              <a:t>Analyse temporelle des images NDFI</a:t>
            </a:r>
            <a:endParaRPr lang="fr-FR" dirty="0"/>
          </a:p>
        </p:txBody>
      </p:sp>
      <p:sp>
        <p:nvSpPr>
          <p:cNvPr id="10" name="Rectangle 9"/>
          <p:cNvSpPr/>
          <p:nvPr/>
        </p:nvSpPr>
        <p:spPr>
          <a:xfrm>
            <a:off x="537882" y="5061446"/>
            <a:ext cx="8229600" cy="1000274"/>
          </a:xfrm>
          <a:prstGeom prst="rect">
            <a:avLst/>
          </a:prstGeom>
        </p:spPr>
        <p:txBody>
          <a:bodyPr wrap="square">
            <a:spAutoFit/>
          </a:bodyPr>
          <a:lstStyle/>
          <a:p>
            <a:pPr marL="285750" indent="-285750">
              <a:spcBef>
                <a:spcPts val="600"/>
              </a:spcBef>
              <a:buFont typeface="Wingdings" panose="05000000000000000000" pitchFamily="2" charset="2"/>
              <a:buChar char="§"/>
            </a:pPr>
            <a:r>
              <a:rPr lang="pt-BR" dirty="0" smtClean="0">
                <a:latin typeface="+mj-lt"/>
              </a:rPr>
              <a:t>Analyse temporelle des images NDFI montrant la détection de la dégradation des forêts et la régénération du couvert forestier</a:t>
            </a:r>
          </a:p>
          <a:p>
            <a:pPr marL="285750" indent="-285750">
              <a:spcBef>
                <a:spcPts val="600"/>
              </a:spcBef>
              <a:buFont typeface="Wingdings" panose="05000000000000000000" pitchFamily="2" charset="2"/>
              <a:buChar char="§"/>
            </a:pPr>
            <a:r>
              <a:rPr lang="pt-BR" dirty="0" smtClean="0">
                <a:latin typeface="+mj-lt"/>
              </a:rPr>
              <a:t>La détection des impacts de l'exploitation ne dure pas plus d'un an</a:t>
            </a:r>
            <a:endParaRPr lang="fr-FR" dirty="0">
              <a:latin typeface="+mj-lt"/>
            </a:endParaRPr>
          </a:p>
        </p:txBody>
      </p:sp>
      <p:pic>
        <p:nvPicPr>
          <p:cNvPr id="1026" name="Picture 2"/>
          <p:cNvPicPr>
            <a:picLocks noChangeAspect="1" noChangeArrowheads="1"/>
          </p:cNvPicPr>
          <p:nvPr/>
        </p:nvPicPr>
        <p:blipFill>
          <a:blip r:embed="rId3" cstate="print"/>
          <a:srcRect/>
          <a:stretch>
            <a:fillRect/>
          </a:stretch>
        </p:blipFill>
        <p:spPr bwMode="auto">
          <a:xfrm>
            <a:off x="1618369" y="1210149"/>
            <a:ext cx="5572654" cy="3851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dirty="0" smtClean="0"/>
              <a:t>Conclusions</a:t>
            </a:r>
            <a:endParaRPr lang="fr-FR" dirty="0"/>
          </a:p>
        </p:txBody>
      </p:sp>
      <p:sp>
        <p:nvSpPr>
          <p:cNvPr id="5" name="Text Placeholder 6"/>
          <p:cNvSpPr>
            <a:spLocks noGrp="1"/>
          </p:cNvSpPr>
          <p:nvPr>
            <p:ph type="body" sz="quarter" idx="10"/>
          </p:nvPr>
        </p:nvSpPr>
        <p:spPr>
          <a:xfrm>
            <a:off x="564640" y="1459958"/>
            <a:ext cx="8184913" cy="4404807"/>
          </a:xfrm>
        </p:spPr>
        <p:txBody>
          <a:bodyPr/>
          <a:lstStyle/>
          <a:p>
            <a:pPr>
              <a:lnSpc>
                <a:spcPct val="100000"/>
              </a:lnSpc>
              <a:spcBef>
                <a:spcPts val="600"/>
              </a:spcBef>
            </a:pPr>
            <a:r>
              <a:rPr dirty="0" smtClean="0"/>
              <a:t>Les </a:t>
            </a:r>
            <a:r>
              <a:rPr b="1" dirty="0" smtClean="0"/>
              <a:t>indices SMA et NDFI </a:t>
            </a:r>
            <a:r>
              <a:rPr dirty="0" smtClean="0"/>
              <a:t>se sont avérés utiles pour détecter les infrastructures d'exploitation forestière dans les zones de concession forestière.</a:t>
            </a:r>
          </a:p>
          <a:p>
            <a:pPr>
              <a:lnSpc>
                <a:spcPct val="100000"/>
              </a:lnSpc>
              <a:spcBef>
                <a:spcPts val="600"/>
              </a:spcBef>
            </a:pPr>
            <a:r>
              <a:rPr dirty="0" smtClean="0"/>
              <a:t>Les </a:t>
            </a:r>
            <a:r>
              <a:rPr b="1" dirty="0" smtClean="0"/>
              <a:t>séries temporelles </a:t>
            </a:r>
            <a:r>
              <a:rPr b="1" dirty="0" err="1" smtClean="0"/>
              <a:t>annuelles</a:t>
            </a:r>
            <a:r>
              <a:rPr b="1" dirty="0" smtClean="0"/>
              <a:t> d</a:t>
            </a:r>
            <a:r>
              <a:rPr lang="fr-CA" b="1" dirty="0" smtClean="0"/>
              <a:t>'</a:t>
            </a:r>
            <a:r>
              <a:rPr b="1" dirty="0" smtClean="0"/>
              <a:t>images Landsat </a:t>
            </a:r>
            <a:r>
              <a:rPr lang="fr-CA" dirty="0" err="1" smtClean="0"/>
              <a:t>so</a:t>
            </a:r>
            <a:r>
              <a:rPr dirty="0" err="1" smtClean="0"/>
              <a:t>nt</a:t>
            </a:r>
            <a:r>
              <a:rPr dirty="0" smtClean="0"/>
              <a:t> nécessaires pour </a:t>
            </a:r>
            <a:r>
              <a:rPr lang="fr-CA" dirty="0" smtClean="0"/>
              <a:t>déterminer</a:t>
            </a:r>
            <a:r>
              <a:rPr dirty="0" smtClean="0"/>
              <a:t> </a:t>
            </a:r>
            <a:r>
              <a:rPr dirty="0" err="1" smtClean="0"/>
              <a:t>si</a:t>
            </a:r>
            <a:r>
              <a:rPr dirty="0" smtClean="0"/>
              <a:t> les sites de concession </a:t>
            </a:r>
            <a:r>
              <a:rPr dirty="0" err="1" smtClean="0"/>
              <a:t>forestière</a:t>
            </a:r>
            <a:r>
              <a:rPr lang="fr-CA" dirty="0" smtClean="0"/>
              <a:t> sont exploités ou non</a:t>
            </a:r>
            <a:r>
              <a:rPr dirty="0" smtClean="0"/>
              <a:t>.</a:t>
            </a:r>
          </a:p>
          <a:p>
            <a:pPr>
              <a:lnSpc>
                <a:spcPct val="100000"/>
              </a:lnSpc>
              <a:spcBef>
                <a:spcPts val="600"/>
              </a:spcBef>
            </a:pPr>
            <a:r>
              <a:rPr dirty="0" err="1" smtClean="0"/>
              <a:t>L'</a:t>
            </a:r>
            <a:r>
              <a:rPr b="1" dirty="0" err="1" smtClean="0"/>
              <a:t>analyse</a:t>
            </a:r>
            <a:r>
              <a:rPr b="1" dirty="0" smtClean="0"/>
              <a:t> de texture </a:t>
            </a:r>
            <a:r>
              <a:rPr lang="fr-CA" b="1" dirty="0" smtClean="0"/>
              <a:t>et l’analyse spatiale </a:t>
            </a:r>
            <a:r>
              <a:rPr dirty="0" smtClean="0"/>
              <a:t>(</a:t>
            </a:r>
            <a:r>
              <a:rPr dirty="0" err="1" smtClean="0"/>
              <a:t>agrégation</a:t>
            </a:r>
            <a:r>
              <a:rPr dirty="0" smtClean="0"/>
              <a:t> </a:t>
            </a:r>
            <a:r>
              <a:rPr dirty="0" err="1" smtClean="0"/>
              <a:t>spatiale</a:t>
            </a:r>
            <a:r>
              <a:rPr lang="fr-CA" dirty="0"/>
              <a:t> </a:t>
            </a:r>
            <a:r>
              <a:rPr lang="fr-CA" dirty="0" smtClean="0"/>
              <a:t>et par zones</a:t>
            </a:r>
            <a:r>
              <a:rPr dirty="0" smtClean="0"/>
              <a:t> tampon</a:t>
            </a:r>
            <a:r>
              <a:rPr lang="fr-CA" dirty="0" smtClean="0"/>
              <a:t>s</a:t>
            </a:r>
            <a:r>
              <a:rPr dirty="0" smtClean="0"/>
              <a:t>) permet d'estimer la dégradation du couvert forestier due à l'abattage sélectif.</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61201"/>
          </a:xfrm>
        </p:spPr>
        <p:txBody>
          <a:bodyPr/>
          <a:lstStyle/>
          <a:p>
            <a:r>
              <a:rPr lang="en-GB" sz="2800" dirty="0" smtClean="0"/>
              <a:t>Modules recommandés comme éléments de suivi</a:t>
            </a:r>
            <a:endParaRPr lang="fr-FR" sz="2800" dirty="0"/>
          </a:p>
        </p:txBody>
      </p:sp>
      <p:sp>
        <p:nvSpPr>
          <p:cNvPr id="3" name="Tijdelijke aanduiding voor tekst 2"/>
          <p:cNvSpPr>
            <a:spLocks noGrp="1"/>
          </p:cNvSpPr>
          <p:nvPr>
            <p:ph type="body" sz="quarter" idx="10"/>
          </p:nvPr>
        </p:nvSpPr>
        <p:spPr/>
        <p:txBody>
          <a:bodyPr/>
          <a:lstStyle/>
          <a:p>
            <a:pPr lvl="0"/>
            <a:r>
              <a:rPr lang="en-GB" sz="2000" dirty="0" smtClean="0">
                <a:solidFill>
                  <a:schemeClr val="accent4"/>
                </a:solidFill>
              </a:rPr>
              <a:t>Module 2.3. </a:t>
            </a:r>
            <a:r>
              <a:rPr dirty="0" smtClean="0"/>
              <a:t>Pour des méthodes d'évaluation des facteurs d'émission afin de calculer les variations des stocks de carbone forestier</a:t>
            </a:r>
          </a:p>
          <a:p>
            <a:pPr lvl="0"/>
            <a:endParaRPr lang="fr-FR" sz="2000" dirty="0" smtClean="0"/>
          </a:p>
          <a:p>
            <a:pPr lvl="0"/>
            <a:r>
              <a:rPr lang="en-GB" sz="2000" dirty="0" smtClean="0">
                <a:solidFill>
                  <a:schemeClr val="accent4"/>
                </a:solidFill>
              </a:rPr>
              <a:t>Modules 3.1 </a:t>
            </a:r>
            <a:r>
              <a:rPr lang="en-GB" sz="2000" dirty="0">
                <a:solidFill>
                  <a:schemeClr val="accent4"/>
                </a:solidFill>
              </a:rPr>
              <a:t>à</a:t>
            </a:r>
            <a:r>
              <a:rPr lang="en-GB" sz="2000" dirty="0" smtClean="0">
                <a:solidFill>
                  <a:schemeClr val="accent4"/>
                </a:solidFill>
              </a:rPr>
              <a:t> 3.3. </a:t>
            </a:r>
            <a:r>
              <a:rPr dirty="0" smtClean="0"/>
              <a:t>Pour en savoir plus sur l'évaluation des activités REDD + et l'établissement des rapports</a:t>
            </a:r>
            <a:r>
              <a:rPr lang="en-GB" sz="2000" dirty="0" smtClean="0"/>
              <a:t>.</a:t>
            </a:r>
          </a:p>
          <a:p>
            <a:pPr>
              <a:buNone/>
            </a:pPr>
            <a:endParaRPr lang="fr-FR" dirty="0"/>
          </a:p>
        </p:txBody>
      </p:sp>
    </p:spTree>
    <p:extLst>
      <p:ext uri="{BB962C8B-B14F-4D97-AF65-F5344CB8AC3E}">
        <p14:creationId xmlns:p14="http://schemas.microsoft.com/office/powerpoint/2010/main" val="3048009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dirty="0" smtClean="0"/>
              <a:t>Bibliographie</a:t>
            </a:r>
            <a:endParaRPr lang="fr-FR" dirty="0"/>
          </a:p>
        </p:txBody>
      </p:sp>
      <p:sp>
        <p:nvSpPr>
          <p:cNvPr id="3" name="Text Placeholder 2"/>
          <p:cNvSpPr>
            <a:spLocks noGrp="1"/>
          </p:cNvSpPr>
          <p:nvPr>
            <p:ph type="body" sz="quarter" idx="10"/>
          </p:nvPr>
        </p:nvSpPr>
        <p:spPr>
          <a:xfrm>
            <a:off x="421200" y="1227909"/>
            <a:ext cx="8521188" cy="4696941"/>
          </a:xfrm>
        </p:spPr>
        <p:txBody>
          <a:bodyPr/>
          <a:lstStyle/>
          <a:p>
            <a:pPr>
              <a:lnSpc>
                <a:spcPct val="150000"/>
              </a:lnSpc>
            </a:pPr>
            <a:r>
              <a:rPr lang="en-US" sz="1200" dirty="0"/>
              <a:t>Asner, Gregory P., David E. Knapp, Aravindh</a:t>
            </a:r>
            <a:r>
              <a:rPr sz="1200" dirty="0" smtClean="0"/>
              <a:t> </a:t>
            </a:r>
            <a:r>
              <a:rPr lang="en-US" sz="1200" dirty="0"/>
              <a:t>Balaji, and Guayana</a:t>
            </a:r>
            <a:r>
              <a:rPr sz="1200" dirty="0" smtClean="0"/>
              <a:t> </a:t>
            </a:r>
            <a:r>
              <a:rPr lang="en-US" sz="1200" dirty="0"/>
              <a:t>Páez-Acosta. 2009. Automated mapping of tropical deforestation and forest degradation: CLASlite. </a:t>
            </a:r>
            <a:r>
              <a:rPr lang="en-US" sz="1200" i="1" dirty="0"/>
              <a:t>Journal of Applied Remote Sensing</a:t>
            </a:r>
            <a:r>
              <a:rPr lang="en-US" sz="1200" dirty="0"/>
              <a:t> 3: 033543.</a:t>
            </a:r>
            <a:endParaRPr lang="fr-FR" sz="1200" dirty="0"/>
          </a:p>
          <a:p>
            <a:pPr>
              <a:lnSpc>
                <a:spcPct val="150000"/>
              </a:lnSpc>
            </a:pPr>
            <a:r>
              <a:rPr lang="en-US" sz="1200" dirty="0" smtClean="0"/>
              <a:t>Butler, Rhett. 2013. “Peru Opens Deforestation Data to the Public, Shows Drop in Amazon Forest Clearing.” Mongabay.com, June 13. http://news.mongabay.com/2013/0613-peru-deforestation-tracking-system.html</a:t>
            </a:r>
            <a:endParaRPr lang="fr-FR" sz="1200" dirty="0"/>
          </a:p>
          <a:p>
            <a:pPr>
              <a:lnSpc>
                <a:spcPct val="150000"/>
              </a:lnSpc>
            </a:pPr>
            <a:r>
              <a:rPr lang="es-ES" sz="1200" dirty="0" smtClean="0"/>
              <a:t>Ministerio del Ambiente de Perú 2011. 2011. </a:t>
            </a:r>
            <a:r>
              <a:rPr lang="es-ES" sz="1200" i="1" dirty="0"/>
              <a:t>Programa Nacional de Conservación de Bosques para la Mitigación del Cambio Climático: </a:t>
            </a:r>
            <a:r>
              <a:rPr lang="es-ES" sz="1200" dirty="0" smtClean="0"/>
              <a:t>Ministerio del Ambiente de Perú 2011.  Lima: Dirección General Forestal y Fauna Silvestre. </a:t>
            </a:r>
            <a:endParaRPr lang="fr-FR" sz="1200" dirty="0"/>
          </a:p>
          <a:p>
            <a:pPr>
              <a:lnSpc>
                <a:spcPct val="150000"/>
              </a:lnSpc>
            </a:pPr>
            <a:r>
              <a:rPr lang="en-US" sz="1200" dirty="0" smtClean="0"/>
              <a:t>Montellano, A. R., and E. Armijo. 2011. “Detecting Forest Degradation Patterns in Southeast Cameroon.” Paper presented at Instituto</a:t>
            </a:r>
            <a:r>
              <a:rPr sz="1200" dirty="0" smtClean="0"/>
              <a:t> </a:t>
            </a:r>
            <a:r>
              <a:rPr lang="fr-FR" sz="1200" dirty="0"/>
              <a:t>Nacional de Pesquisas</a:t>
            </a:r>
            <a:r>
              <a:rPr sz="1200" dirty="0" smtClean="0"/>
              <a:t> </a:t>
            </a:r>
            <a:r>
              <a:rPr lang="fr-FR" sz="1200" dirty="0"/>
              <a:t>Espaciais, “Anais XV Simpósio</a:t>
            </a:r>
            <a:r>
              <a:rPr sz="1200" dirty="0" smtClean="0"/>
              <a:t> </a:t>
            </a:r>
            <a:r>
              <a:rPr lang="fr-FR" sz="1200" dirty="0"/>
              <a:t>Brasileiro de Sensoriamento</a:t>
            </a:r>
            <a:r>
              <a:rPr sz="1200" dirty="0" smtClean="0"/>
              <a:t> </a:t>
            </a:r>
            <a:r>
              <a:rPr lang="fr-FR" sz="1200" dirty="0"/>
              <a:t>Remoto,” Curitiba, PR, Brasil, 30 de abril a 05 de maio. http://www.dsr.inpe.br/sbsr2011/files/p0558.pdf</a:t>
            </a:r>
          </a:p>
          <a:p>
            <a:pPr>
              <a:lnSpc>
                <a:spcPct val="150000"/>
              </a:lnSpc>
            </a:pPr>
            <a:r>
              <a:rPr lang="en-US" sz="1200" dirty="0" smtClean="0"/>
              <a:t>REDD Desk, “REDD in Cameroon,” n.d., http://theredddesk.org/countries/Cameroon.</a:t>
            </a:r>
            <a:endParaRPr lang="fr-FR" sz="1200" dirty="0"/>
          </a:p>
        </p:txBody>
      </p:sp>
    </p:spTree>
    <p:extLst>
      <p:ext uri="{BB962C8B-B14F-4D97-AF65-F5344CB8AC3E}">
        <p14:creationId xmlns:p14="http://schemas.microsoft.com/office/powerpoint/2010/main" val="2512147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391886"/>
            <a:ext cx="8521188" cy="5532963"/>
          </a:xfrm>
        </p:spPr>
        <p:txBody>
          <a:bodyPr/>
          <a:lstStyle/>
          <a:p>
            <a:pPr>
              <a:lnSpc>
                <a:spcPct val="150000"/>
              </a:lnSpc>
            </a:pPr>
            <a:r>
              <a:rPr lang="en-US" sz="1200" dirty="0"/>
              <a:t>Souza Jr., C. M., D. Roberts, and M. A. Cochrane, M. A. 2005. “Combining Spectral and Spatial Information to Map Canopy Damages from Selective Logging and Forest Fires.” </a:t>
            </a:r>
            <a:r>
              <a:rPr lang="en-US" sz="1200" i="1" dirty="0"/>
              <a:t>Remote Sensing of Environment </a:t>
            </a:r>
            <a:r>
              <a:rPr lang="en-US" sz="1200" dirty="0"/>
              <a:t>98: 329-343.</a:t>
            </a:r>
            <a:endParaRPr lang="fr-FR" sz="1200" dirty="0"/>
          </a:p>
          <a:p>
            <a:pPr>
              <a:lnSpc>
                <a:spcPct val="150000"/>
              </a:lnSpc>
            </a:pPr>
            <a:r>
              <a:rPr lang="en-US" sz="1200" dirty="0" smtClean="0"/>
              <a:t>Souza, C.M. Jr., Siqueira, J., Sales, M.H., Fonseca, A.V., Ribeiro, J.G., Numata, I., Cochrane, M.A., Barber, C.P., Roberts, D.A. and Barlow, J., 2013. « Ten-Year Landsat Classification of Deforestation and Forest Degradation in the Brazilian Amazon ». </a:t>
            </a:r>
            <a:r>
              <a:rPr lang="en-US" sz="1200" i="1" dirty="0"/>
              <a:t>Remote Sensing</a:t>
            </a:r>
            <a:r>
              <a:rPr lang="en-US" sz="1200" dirty="0" smtClean="0"/>
              <a:t> 5 (11): 5493–5513. doi: 10.3390/rs5115493. </a:t>
            </a:r>
            <a:endParaRPr lang="fr-FR" sz="1200" dirty="0"/>
          </a:p>
          <a:p>
            <a:pPr>
              <a:lnSpc>
                <a:spcPct val="150000"/>
              </a:lnSpc>
            </a:pPr>
            <a:r>
              <a:rPr lang="pt-BR" sz="1200" dirty="0" smtClean="0"/>
              <a:t>WRI, 2009. Cameroun : affectation des terres dans le domaine forestier </a:t>
            </a:r>
            <a:r>
              <a:rPr lang="pt-BR" sz="1200" u="sng" dirty="0">
                <a:hlinkClick r:id="rId2"/>
              </a:rPr>
              <a:t>http://www.wri.org/resources/maps/cameroon-forest-land-allocation-2009</a:t>
            </a:r>
            <a:r>
              <a:rPr dirty="0" smtClean="0"/>
              <a:t> </a:t>
            </a:r>
            <a:endParaRPr lang="fr-FR" sz="1200" dirty="0"/>
          </a:p>
          <a:p>
            <a:pPr marL="0" indent="0">
              <a:buNone/>
            </a:pPr>
            <a:endParaRPr lang="fr-FR" sz="1200" dirty="0"/>
          </a:p>
        </p:txBody>
      </p:sp>
    </p:spTree>
    <p:extLst>
      <p:ext uri="{BB962C8B-B14F-4D97-AF65-F5344CB8AC3E}">
        <p14:creationId xmlns:p14="http://schemas.microsoft.com/office/powerpoint/2010/main" val="261140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592" y="420688"/>
            <a:ext cx="8442796" cy="840125"/>
          </a:xfrm>
        </p:spPr>
        <p:txBody>
          <a:bodyPr/>
          <a:lstStyle/>
          <a:p>
            <a:pPr eaLnBrk="1" hangingPunct="1">
              <a:defRPr/>
            </a:pPr>
            <a:r>
              <a:rPr dirty="0" smtClean="0"/>
              <a:t>Présentation des </a:t>
            </a:r>
            <a:r>
              <a:rPr lang="fr-CA" dirty="0" smtClean="0"/>
              <a:t>exemples nationaux</a:t>
            </a:r>
            <a:endParaRPr lang="fr-FR" dirty="0"/>
          </a:p>
        </p:txBody>
      </p:sp>
      <p:sp>
        <p:nvSpPr>
          <p:cNvPr id="94212" name="Tijdelijke aanduiding voor tekst 2"/>
          <p:cNvSpPr>
            <a:spLocks noGrp="1"/>
          </p:cNvSpPr>
          <p:nvPr>
            <p:ph type="body" sz="quarter" idx="10"/>
          </p:nvPr>
        </p:nvSpPr>
        <p:spPr>
          <a:xfrm>
            <a:off x="296863" y="1520825"/>
            <a:ext cx="8521700" cy="4336278"/>
          </a:xfrm>
        </p:spPr>
        <p:txBody>
          <a:bodyPr/>
          <a:lstStyle/>
          <a:p>
            <a:pPr eaLnBrk="1" hangingPunct="1">
              <a:lnSpc>
                <a:spcPct val="100000"/>
              </a:lnSpc>
            </a:pPr>
            <a:r>
              <a:rPr lang="en-US" sz="2000" dirty="0" smtClean="0"/>
              <a:t>Les </a:t>
            </a:r>
            <a:r>
              <a:rPr lang="en-US" sz="2000" dirty="0" err="1" smtClean="0"/>
              <a:t>exemples</a:t>
            </a:r>
            <a:r>
              <a:rPr lang="en-US" sz="2000" dirty="0" smtClean="0"/>
              <a:t> de </a:t>
            </a:r>
            <a:r>
              <a:rPr lang="en-US" sz="2000" dirty="0" err="1" smtClean="0"/>
              <a:t>ce</a:t>
            </a:r>
            <a:r>
              <a:rPr lang="en-US" sz="2000" dirty="0" smtClean="0"/>
              <a:t> module illustrent la manière </a:t>
            </a:r>
            <a:r>
              <a:rPr lang="en-US" sz="2000" dirty="0" err="1" smtClean="0"/>
              <a:t>dont</a:t>
            </a:r>
            <a:r>
              <a:rPr lang="en-US" sz="2000" dirty="0" smtClean="0"/>
              <a:t> la </a:t>
            </a:r>
            <a:r>
              <a:rPr lang="en-US" sz="2000" dirty="0" err="1" smtClean="0"/>
              <a:t>dégradation</a:t>
            </a:r>
            <a:r>
              <a:rPr lang="en-US" sz="2000" dirty="0" smtClean="0"/>
              <a:t> des </a:t>
            </a:r>
            <a:r>
              <a:rPr lang="en-US" sz="2000" dirty="0" err="1" smtClean="0"/>
              <a:t>forêts</a:t>
            </a:r>
            <a:r>
              <a:rPr lang="en-US" sz="2000" dirty="0" smtClean="0"/>
              <a:t> </a:t>
            </a:r>
            <a:r>
              <a:rPr lang="en-US" sz="2000" dirty="0" err="1" smtClean="0"/>
              <a:t>est</a:t>
            </a:r>
            <a:r>
              <a:rPr lang="en-US" sz="2000" dirty="0" smtClean="0"/>
              <a:t> </a:t>
            </a:r>
            <a:r>
              <a:rPr lang="en-US" sz="2000" dirty="0" err="1" smtClean="0"/>
              <a:t>cartographiée</a:t>
            </a:r>
            <a:r>
              <a:rPr lang="en-US" sz="2000" dirty="0" smtClean="0"/>
              <a:t> dans trois pays : le Pérou, le Cameroun et la Bolivie.</a:t>
            </a:r>
          </a:p>
          <a:p>
            <a:pPr eaLnBrk="1" hangingPunct="1">
              <a:lnSpc>
                <a:spcPct val="100000"/>
              </a:lnSpc>
            </a:pPr>
            <a:r>
              <a:rPr sz="2000" dirty="0" smtClean="0"/>
              <a:t>Jusqu'à présent, il n'existait pas de dispositif opérationnel de surveillance de la dégradation des forêts en dehors du système officiel du Brésil </a:t>
            </a:r>
            <a:r>
              <a:rPr lang="en-US" sz="2000" dirty="0" smtClean="0"/>
              <a:t>(</a:t>
            </a:r>
            <a:r>
              <a:rPr lang="en-US" sz="2000" u="sng" dirty="0" smtClean="0">
                <a:hlinkClick r:id="rId3"/>
              </a:rPr>
              <a:t>système DEGRAD </a:t>
            </a:r>
            <a:r>
              <a:rPr lang="en-US" sz="2000" dirty="0" smtClean="0"/>
              <a:t>de l'INPE) et d'un </a:t>
            </a:r>
            <a:r>
              <a:rPr lang="en-US" sz="2000" dirty="0" err="1" smtClean="0"/>
              <a:t>système</a:t>
            </a:r>
            <a:r>
              <a:rPr lang="en-US" sz="2000" dirty="0" smtClean="0"/>
              <a:t> </a:t>
            </a:r>
            <a:r>
              <a:rPr lang="en-US" sz="2000" dirty="0" err="1" smtClean="0"/>
              <a:t>indépendant</a:t>
            </a:r>
            <a:r>
              <a:rPr lang="en-US" sz="2000" dirty="0" smtClean="0"/>
              <a:t> </a:t>
            </a:r>
            <a:r>
              <a:rPr lang="en-US" sz="2000" dirty="0" err="1" smtClean="0"/>
              <a:t>d’</a:t>
            </a:r>
            <a:r>
              <a:rPr lang="en-US" sz="2000" dirty="0" err="1" smtClean="0">
                <a:hlinkClick r:id="rId4"/>
              </a:rPr>
              <a:t>Imazon</a:t>
            </a:r>
            <a:r>
              <a:rPr lang="en-US" sz="2000" dirty="0" smtClean="0"/>
              <a:t>.</a:t>
            </a:r>
          </a:p>
          <a:p>
            <a:pPr eaLnBrk="1" hangingPunct="1">
              <a:lnSpc>
                <a:spcPct val="100000"/>
              </a:lnSpc>
            </a:pPr>
            <a:r>
              <a:rPr lang="en-US" sz="2000" dirty="0" smtClean="0"/>
              <a:t>Les applications présentées dans le présent tutoriel sont fondées sur des études scientifiques dont les résultats sont prometteurs dans l'optique de l'intensification des programmes opérationnels de suivi de la dégradation des forêts.</a:t>
            </a:r>
          </a:p>
          <a:p>
            <a:pPr eaLnBrk="1" hangingPunct="1">
              <a:lnSpc>
                <a:spcPct val="100000"/>
              </a:lnSpc>
            </a:pPr>
            <a:r>
              <a:rPr lang="en-US" sz="2000" dirty="0" smtClean="0"/>
              <a:t>Les exemples portent sur des capteurs de type Landsat.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65828"/>
          </a:xfrm>
        </p:spPr>
        <p:txBody>
          <a:bodyPr/>
          <a:lstStyle/>
          <a:p>
            <a:pPr lvl="0">
              <a:lnSpc>
                <a:spcPct val="100000"/>
              </a:lnSpc>
            </a:pPr>
            <a:r>
              <a:rPr lang="en-US" sz="2400" dirty="0" smtClean="0"/>
              <a:t>1. Pérou : </a:t>
            </a:r>
            <a:r>
              <a:rPr lang="en-US" sz="2400" dirty="0" err="1" smtClean="0"/>
              <a:t>suivi</a:t>
            </a:r>
            <a:r>
              <a:rPr lang="en-US" sz="2400" dirty="0" smtClean="0"/>
              <a:t> de la dégradation des forêts à l'aide de CLASlite</a:t>
            </a:r>
          </a:p>
        </p:txBody>
      </p:sp>
      <p:sp>
        <p:nvSpPr>
          <p:cNvPr id="96260" name="Tijdelijke aanduiding voor tekst 2"/>
          <p:cNvSpPr>
            <a:spLocks noGrp="1"/>
          </p:cNvSpPr>
          <p:nvPr>
            <p:ph type="body" sz="quarter" idx="10"/>
          </p:nvPr>
        </p:nvSpPr>
        <p:spPr>
          <a:xfrm>
            <a:off x="287338" y="1262049"/>
            <a:ext cx="8570912" cy="5150022"/>
          </a:xfrm>
        </p:spPr>
        <p:txBody>
          <a:bodyPr/>
          <a:lstStyle/>
          <a:p>
            <a:pPr eaLnBrk="1" hangingPunct="1">
              <a:lnSpc>
                <a:spcPct val="100000"/>
              </a:lnSpc>
              <a:spcBef>
                <a:spcPts val="600"/>
              </a:spcBef>
            </a:pPr>
            <a:r>
              <a:rPr lang="en-US" sz="1600" dirty="0" smtClean="0"/>
              <a:t>CLASlite est un système automatisé mis au point par l'Institut Carnegie pour la science à </a:t>
            </a:r>
            <a:r>
              <a:rPr lang="en-US" sz="1600" dirty="0" err="1" smtClean="0"/>
              <a:t>l’appui</a:t>
            </a:r>
            <a:r>
              <a:rPr lang="en-US" sz="1600" dirty="0" smtClean="0"/>
              <a:t> des </a:t>
            </a:r>
            <a:r>
              <a:rPr lang="en-US" sz="1600" dirty="0" err="1" smtClean="0"/>
              <a:t>activités</a:t>
            </a:r>
            <a:r>
              <a:rPr lang="en-US" sz="1600" dirty="0" smtClean="0"/>
              <a:t> </a:t>
            </a:r>
            <a:r>
              <a:rPr lang="en-US" sz="1600" dirty="0" err="1" smtClean="0"/>
              <a:t>suivantes</a:t>
            </a:r>
            <a:r>
              <a:rPr lang="en-US" sz="1600" dirty="0" smtClean="0"/>
              <a:t> : </a:t>
            </a:r>
          </a:p>
          <a:p>
            <a:pPr lvl="1" eaLnBrk="1" hangingPunct="1">
              <a:lnSpc>
                <a:spcPct val="100000"/>
              </a:lnSpc>
              <a:spcBef>
                <a:spcPts val="600"/>
              </a:spcBef>
            </a:pPr>
            <a:r>
              <a:rPr lang="en-US" sz="1600" i="1" dirty="0" smtClean="0"/>
              <a:t>la calibration, le prétraitement, la correction atmosphérique, le masquage des nuages, la méthode de Monte Carlo d'analyse de mélanges de sources spectrales et le classement des experts.</a:t>
            </a:r>
          </a:p>
          <a:p>
            <a:pPr eaLnBrk="1" hangingPunct="1">
              <a:lnSpc>
                <a:spcPct val="100000"/>
              </a:lnSpc>
              <a:spcBef>
                <a:spcPts val="600"/>
              </a:spcBef>
            </a:pPr>
            <a:r>
              <a:rPr lang="en-US" sz="1600" dirty="0" smtClean="0"/>
              <a:t>CLASlite est capable de détecter les activités de déforestation et de dégradation des </a:t>
            </a:r>
            <a:r>
              <a:rPr lang="en-US" sz="1600" dirty="0" err="1" smtClean="0"/>
              <a:t>forêts</a:t>
            </a:r>
            <a:r>
              <a:rPr lang="en-US" sz="1600" dirty="0" smtClean="0"/>
              <a:t>. </a:t>
            </a:r>
            <a:r>
              <a:rPr lang="en-US" sz="1600" dirty="0" err="1" smtClean="0"/>
              <a:t>Initialement</a:t>
            </a:r>
            <a:r>
              <a:rPr lang="en-US" sz="1600" dirty="0" smtClean="0"/>
              <a:t> appliqué au </a:t>
            </a:r>
            <a:r>
              <a:rPr lang="en-US" sz="1600" dirty="0" err="1" smtClean="0"/>
              <a:t>Brésil</a:t>
            </a:r>
            <a:r>
              <a:rPr lang="en-US" sz="1600" dirty="0" smtClean="0"/>
              <a:t>, le </a:t>
            </a:r>
            <a:r>
              <a:rPr lang="en-US" sz="1600" dirty="0" err="1" smtClean="0"/>
              <a:t>système</a:t>
            </a:r>
            <a:r>
              <a:rPr lang="en-US" sz="1600" dirty="0" smtClean="0"/>
              <a:t> </a:t>
            </a:r>
            <a:r>
              <a:rPr lang="en-US" sz="1600" dirty="0" err="1" smtClean="0"/>
              <a:t>s'est</a:t>
            </a:r>
            <a:r>
              <a:rPr lang="en-US" sz="1600" dirty="0" smtClean="0"/>
              <a:t> rapidement imposé en Amérique latine, en Afrique, en Asie et dans d'autres régions.</a:t>
            </a:r>
          </a:p>
          <a:p>
            <a:pPr eaLnBrk="1" hangingPunct="1">
              <a:lnSpc>
                <a:spcPct val="100000"/>
              </a:lnSpc>
              <a:spcBef>
                <a:spcPts val="600"/>
              </a:spcBef>
            </a:pPr>
            <a:r>
              <a:rPr sz="1600" dirty="0" smtClean="0"/>
              <a:t>En 2009, le </a:t>
            </a:r>
            <a:r>
              <a:rPr sz="1600" dirty="0" err="1" smtClean="0"/>
              <a:t>minist</a:t>
            </a:r>
            <a:r>
              <a:rPr lang="fr-FR" sz="1600" dirty="0" smtClean="0"/>
              <a:t>ère</a:t>
            </a:r>
            <a:r>
              <a:rPr sz="1600" dirty="0" smtClean="0"/>
              <a:t> </a:t>
            </a:r>
            <a:r>
              <a:rPr lang="fr-CA" sz="1600" dirty="0" smtClean="0"/>
              <a:t>péruvien </a:t>
            </a:r>
            <a:r>
              <a:rPr sz="1600" dirty="0" smtClean="0"/>
              <a:t>de </a:t>
            </a:r>
            <a:r>
              <a:rPr sz="1600" dirty="0" err="1" smtClean="0"/>
              <a:t>l'Environnement</a:t>
            </a:r>
            <a:r>
              <a:rPr sz="1600" dirty="0" smtClean="0"/>
              <a:t> </a:t>
            </a:r>
            <a:r>
              <a:rPr lang="en-US" sz="1600" dirty="0" smtClean="0"/>
              <a:t>(</a:t>
            </a:r>
            <a:r>
              <a:rPr lang="en-US" sz="1600" dirty="0" smtClean="0">
                <a:hlinkClick r:id="rId3"/>
              </a:rPr>
              <a:t>MINAM</a:t>
            </a:r>
            <a:r>
              <a:rPr lang="en-US" sz="1600" dirty="0" smtClean="0"/>
              <a:t>), par le </a:t>
            </a:r>
            <a:r>
              <a:rPr lang="en-US" sz="1600" dirty="0" err="1" smtClean="0"/>
              <a:t>biais</a:t>
            </a:r>
            <a:r>
              <a:rPr lang="en-US" sz="1600" dirty="0" smtClean="0"/>
              <a:t> de la DGOT (</a:t>
            </a:r>
            <a:r>
              <a:rPr lang="es-ES" sz="1600" i="1" dirty="0" smtClean="0"/>
              <a:t>Dirección General de Ordenamiento Territorial</a:t>
            </a:r>
            <a:r>
              <a:rPr lang="es-ES" sz="1600" dirty="0" smtClean="0"/>
              <a:t>)</a:t>
            </a:r>
            <a:r>
              <a:rPr lang="en-US" sz="1600" dirty="0" smtClean="0"/>
              <a:t>, a lancé un programme de renforcement des </a:t>
            </a:r>
            <a:r>
              <a:rPr lang="en-US" sz="1600" dirty="0" err="1" smtClean="0"/>
              <a:t>capacités</a:t>
            </a:r>
            <a:r>
              <a:rPr lang="en-US" sz="1600" dirty="0" smtClean="0"/>
              <a:t> de </a:t>
            </a:r>
            <a:r>
              <a:rPr lang="en-US" sz="1600" dirty="0" err="1" smtClean="0"/>
              <a:t>télédétection</a:t>
            </a:r>
            <a:r>
              <a:rPr lang="en-US" sz="1600" dirty="0" smtClean="0"/>
              <a:t> à </a:t>
            </a:r>
            <a:r>
              <a:rPr lang="en-US" sz="1600" dirty="0" err="1" smtClean="0"/>
              <a:t>l’appui</a:t>
            </a:r>
            <a:r>
              <a:rPr lang="en-US" sz="1600" dirty="0" smtClean="0"/>
              <a:t> de son </a:t>
            </a:r>
            <a:r>
              <a:rPr lang="en-US" sz="1600" dirty="0" err="1" smtClean="0"/>
              <a:t>programme</a:t>
            </a:r>
            <a:r>
              <a:rPr lang="en-US" sz="1600" dirty="0" smtClean="0"/>
              <a:t> de zonage et de planification.</a:t>
            </a:r>
          </a:p>
          <a:p>
            <a:pPr eaLnBrk="1" hangingPunct="1">
              <a:lnSpc>
                <a:spcPct val="100000"/>
              </a:lnSpc>
              <a:spcBef>
                <a:spcPts val="600"/>
              </a:spcBef>
            </a:pPr>
            <a:r>
              <a:rPr lang="en-US" sz="1600" dirty="0" smtClean="0"/>
              <a:t>CLASlite a été largement utilisé pour surveiller la déforestation et la dégradation des forêts.</a:t>
            </a:r>
          </a:p>
          <a:p>
            <a:pPr eaLnBrk="1" hangingPunct="1">
              <a:lnSpc>
                <a:spcPct val="100000"/>
              </a:lnSpc>
              <a:spcBef>
                <a:spcPts val="600"/>
              </a:spcBef>
            </a:pPr>
            <a:r>
              <a:rPr lang="en-US" sz="1600" dirty="0" smtClean="0"/>
              <a:t>Grâce à </a:t>
            </a:r>
            <a:r>
              <a:rPr lang="en-US" sz="1600" dirty="0" err="1" smtClean="0"/>
              <a:t>ce</a:t>
            </a:r>
            <a:r>
              <a:rPr lang="en-US" sz="1600" dirty="0" smtClean="0"/>
              <a:t> </a:t>
            </a:r>
            <a:r>
              <a:rPr lang="en-US" sz="1600" dirty="0" err="1" smtClean="0"/>
              <a:t>programme</a:t>
            </a:r>
            <a:r>
              <a:rPr lang="en-US" sz="1600" dirty="0" smtClean="0"/>
              <a:t>, les statistiques </a:t>
            </a:r>
            <a:r>
              <a:rPr lang="en-US" sz="1600" dirty="0" err="1" smtClean="0"/>
              <a:t>péruviennes</a:t>
            </a:r>
            <a:r>
              <a:rPr lang="en-US" sz="1600" dirty="0" smtClean="0"/>
              <a:t> </a:t>
            </a:r>
            <a:r>
              <a:rPr lang="en-US" sz="1600" dirty="0" err="1" smtClean="0"/>
              <a:t>sur</a:t>
            </a:r>
            <a:r>
              <a:rPr lang="en-US" sz="1600" dirty="0" smtClean="0"/>
              <a:t> la modification des forêts sont </a:t>
            </a:r>
            <a:r>
              <a:rPr lang="en-US" sz="1600" dirty="0" err="1" smtClean="0"/>
              <a:t>devenues</a:t>
            </a:r>
            <a:r>
              <a:rPr lang="en-US" sz="1600" dirty="0" smtClean="0"/>
              <a:t> </a:t>
            </a:r>
            <a:r>
              <a:rPr lang="en-US" sz="1600" dirty="0" err="1" smtClean="0"/>
              <a:t>librement</a:t>
            </a:r>
            <a:r>
              <a:rPr lang="en-US" sz="1600" dirty="0" smtClean="0"/>
              <a:t> accessibles au grand public</a:t>
            </a:r>
            <a:r>
              <a:rPr lang="en-US" sz="2000"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3554" y="124934"/>
            <a:ext cx="8442796" cy="1353086"/>
          </a:xfrm>
        </p:spPr>
        <p:txBody>
          <a:bodyPr/>
          <a:lstStyle/>
          <a:p>
            <a:pPr lvl="1" eaLnBrk="1" hangingPunct="1">
              <a:defRPr/>
            </a:pPr>
            <a:r>
              <a:rPr lang="en-US" sz="2800" dirty="0" err="1" smtClean="0"/>
              <a:t>Résultats</a:t>
            </a:r>
            <a:r>
              <a:rPr lang="en-US" sz="2800" dirty="0" smtClean="0"/>
              <a:t> de </a:t>
            </a:r>
            <a:r>
              <a:rPr lang="en-US" sz="2800" dirty="0" err="1" smtClean="0"/>
              <a:t>l’observation</a:t>
            </a:r>
            <a:r>
              <a:rPr lang="en-US" sz="2800" dirty="0" smtClean="0"/>
              <a:t> de la dégradation des </a:t>
            </a:r>
            <a:r>
              <a:rPr lang="en-US" sz="2800" dirty="0" err="1" smtClean="0"/>
              <a:t>forêts</a:t>
            </a:r>
            <a:r>
              <a:rPr lang="en-US" sz="2800" dirty="0" smtClean="0"/>
              <a:t> à </a:t>
            </a:r>
            <a:r>
              <a:rPr lang="en-US" sz="2800" dirty="0" err="1" smtClean="0"/>
              <a:t>l’aide</a:t>
            </a:r>
            <a:r>
              <a:rPr lang="en-US" sz="2800" dirty="0" smtClean="0"/>
              <a:t> du logiciel CLASlite</a:t>
            </a:r>
            <a:endParaRPr lang="fr-FR" sz="2800" dirty="0"/>
          </a:p>
        </p:txBody>
      </p:sp>
      <p:sp>
        <p:nvSpPr>
          <p:cNvPr id="98310" name="Rectangle 3"/>
          <p:cNvSpPr>
            <a:spLocks noChangeArrowheads="1"/>
          </p:cNvSpPr>
          <p:nvPr/>
        </p:nvSpPr>
        <p:spPr bwMode="auto">
          <a:xfrm>
            <a:off x="428581" y="4939568"/>
            <a:ext cx="8372476" cy="830997"/>
          </a:xfrm>
          <a:prstGeom prst="rect">
            <a:avLst/>
          </a:prstGeom>
          <a:noFill/>
          <a:ln w="9525">
            <a:noFill/>
            <a:miter lim="800000"/>
            <a:headEnd/>
            <a:tailEnd/>
          </a:ln>
        </p:spPr>
        <p:txBody>
          <a:bodyPr wrap="square">
            <a:spAutoFit/>
          </a:bodyPr>
          <a:lstStyle/>
          <a:p>
            <a:r>
              <a:rPr lang="en-GB" sz="1600" dirty="0" smtClean="0">
                <a:latin typeface="+mj-lt"/>
              </a:rPr>
              <a:t>Alors que les statistiques de la </a:t>
            </a:r>
            <a:r>
              <a:rPr lang="en-GB" sz="1600" i="1" dirty="0" smtClean="0">
                <a:latin typeface="+mj-lt"/>
              </a:rPr>
              <a:t>déforestation</a:t>
            </a:r>
            <a:r>
              <a:rPr lang="en-GB" sz="1600" dirty="0" smtClean="0">
                <a:latin typeface="+mj-lt"/>
              </a:rPr>
              <a:t> ont été publiées par la DGOT du Ministère de l'Environnement (MINAM) du </a:t>
            </a:r>
            <a:r>
              <a:rPr lang="en-GB" sz="1600" dirty="0" err="1" smtClean="0">
                <a:latin typeface="+mj-lt"/>
              </a:rPr>
              <a:t>Pérou</a:t>
            </a:r>
            <a:r>
              <a:rPr lang="en-GB" sz="1600" dirty="0" smtClean="0">
                <a:latin typeface="+mj-lt"/>
              </a:rPr>
              <a:t>, les </a:t>
            </a:r>
            <a:r>
              <a:rPr lang="en-GB" sz="1600" dirty="0" err="1" smtClean="0">
                <a:latin typeface="+mj-lt"/>
              </a:rPr>
              <a:t>résultats</a:t>
            </a:r>
            <a:r>
              <a:rPr lang="en-GB" sz="1600" dirty="0" smtClean="0">
                <a:latin typeface="+mj-lt"/>
              </a:rPr>
              <a:t> de </a:t>
            </a:r>
            <a:r>
              <a:rPr lang="en-GB" sz="1600" dirty="0" err="1" smtClean="0">
                <a:latin typeface="+mj-lt"/>
              </a:rPr>
              <a:t>l’observation</a:t>
            </a:r>
            <a:r>
              <a:rPr lang="en-GB" sz="1600" dirty="0" smtClean="0">
                <a:latin typeface="+mj-lt"/>
              </a:rPr>
              <a:t> de la </a:t>
            </a:r>
            <a:r>
              <a:rPr lang="en-GB" sz="1600" i="1" dirty="0" err="1" smtClean="0">
                <a:latin typeface="+mj-lt"/>
              </a:rPr>
              <a:t>dégradation</a:t>
            </a:r>
            <a:r>
              <a:rPr lang="en-GB" sz="1600" dirty="0" smtClean="0">
                <a:latin typeface="+mj-lt"/>
              </a:rPr>
              <a:t> des forêts sont encore en cours d'évaluation.  </a:t>
            </a:r>
            <a:endParaRPr lang="fr-FR" sz="1600" dirty="0">
              <a:latin typeface="+mj-lt"/>
            </a:endParaRPr>
          </a:p>
        </p:txBody>
      </p:sp>
      <p:sp>
        <p:nvSpPr>
          <p:cNvPr id="98311" name="Rectangle 4"/>
          <p:cNvSpPr>
            <a:spLocks noChangeArrowheads="1"/>
          </p:cNvSpPr>
          <p:nvPr/>
        </p:nvSpPr>
        <p:spPr bwMode="auto">
          <a:xfrm>
            <a:off x="453554" y="5657283"/>
            <a:ext cx="6439157" cy="369332"/>
          </a:xfrm>
          <a:prstGeom prst="rect">
            <a:avLst/>
          </a:prstGeom>
          <a:noFill/>
          <a:ln w="9525">
            <a:noFill/>
            <a:miter lim="800000"/>
            <a:headEnd/>
            <a:tailEnd/>
          </a:ln>
        </p:spPr>
        <p:txBody>
          <a:bodyPr wrap="square">
            <a:spAutoFit/>
          </a:bodyPr>
          <a:lstStyle/>
          <a:p>
            <a:r>
              <a:rPr lang="en-GB" sz="1000" i="0" dirty="0">
                <a:latin typeface="+mj-lt"/>
              </a:rPr>
              <a:t>Source</a:t>
            </a:r>
            <a:r>
              <a:rPr lang="en-GB" sz="1000" i="1" dirty="0">
                <a:latin typeface="+mj-lt"/>
              </a:rPr>
              <a:t> </a:t>
            </a:r>
            <a:r>
              <a:rPr lang="en-GB" sz="1000" dirty="0">
                <a:latin typeface="+mj-lt"/>
              </a:rPr>
              <a:t>: </a:t>
            </a:r>
            <a:r>
              <a:rPr lang="en-GB" sz="1000" dirty="0" smtClean="0">
                <a:latin typeface="+mj-lt"/>
                <a:hlinkClick r:id="rId3"/>
              </a:rPr>
              <a:t>http://claslite.carnegiescience.edu/en/success-stories/peru-national-monitoring.html</a:t>
            </a:r>
            <a:r>
              <a:rPr dirty="0" smtClean="0"/>
              <a:t> </a:t>
            </a:r>
            <a:endParaRPr lang="fr-FR" sz="1000" dirty="0">
              <a:latin typeface="+mj-lt"/>
            </a:endParaRPr>
          </a:p>
        </p:txBody>
      </p:sp>
      <p:sp>
        <p:nvSpPr>
          <p:cNvPr id="4" name="Rectangle 3"/>
          <p:cNvSpPr/>
          <p:nvPr/>
        </p:nvSpPr>
        <p:spPr>
          <a:xfrm>
            <a:off x="4782233" y="1220836"/>
            <a:ext cx="2340705" cy="307777"/>
          </a:xfrm>
          <a:prstGeom prst="rect">
            <a:avLst/>
          </a:prstGeom>
        </p:spPr>
        <p:txBody>
          <a:bodyPr wrap="none">
            <a:spAutoFit/>
          </a:bodyPr>
          <a:lstStyle/>
          <a:p>
            <a:r>
              <a:rPr lang="en-US" sz="1400" b="1" dirty="0" smtClean="0">
                <a:solidFill>
                  <a:schemeClr val="accent6"/>
                </a:solidFill>
                <a:latin typeface="+mj-lt"/>
              </a:rPr>
              <a:t>Déforestation au Pérou</a:t>
            </a:r>
            <a:endParaRPr lang="fr-FR" sz="1400" b="1" dirty="0">
              <a:solidFill>
                <a:schemeClr val="accent6"/>
              </a:solidFill>
              <a:latin typeface="+mj-lt"/>
            </a:endParaRPr>
          </a:p>
        </p:txBody>
      </p:sp>
      <p:pic>
        <p:nvPicPr>
          <p:cNvPr id="16386" name="Picture 2" descr="Carte CLASlite générée à partir de l'imagerie satellite en Amazonie péruvienne."/>
          <p:cNvPicPr>
            <a:picLocks noChangeAspect="1" noChangeArrowheads="1"/>
          </p:cNvPicPr>
          <p:nvPr/>
        </p:nvPicPr>
        <p:blipFill>
          <a:blip r:embed="rId4" cstate="print"/>
          <a:srcRect/>
          <a:stretch>
            <a:fillRect/>
          </a:stretch>
        </p:blipFill>
        <p:spPr bwMode="auto">
          <a:xfrm>
            <a:off x="222250" y="1209675"/>
            <a:ext cx="4178358" cy="3214688"/>
          </a:xfrm>
          <a:prstGeom prst="rect">
            <a:avLst/>
          </a:prstGeom>
          <a:noFill/>
        </p:spPr>
      </p:pic>
      <p:sp>
        <p:nvSpPr>
          <p:cNvPr id="10" name="Rectangle 9"/>
          <p:cNvSpPr/>
          <p:nvPr/>
        </p:nvSpPr>
        <p:spPr>
          <a:xfrm>
            <a:off x="190500" y="4495714"/>
            <a:ext cx="4191000" cy="461665"/>
          </a:xfrm>
          <a:prstGeom prst="rect">
            <a:avLst/>
          </a:prstGeom>
        </p:spPr>
        <p:txBody>
          <a:bodyPr wrap="square">
            <a:spAutoFit/>
          </a:bodyPr>
          <a:lstStyle/>
          <a:p>
            <a:r>
              <a:rPr lang="en-US" sz="1200" dirty="0" smtClean="0">
                <a:solidFill>
                  <a:schemeClr val="accent6"/>
                </a:solidFill>
                <a:latin typeface="+mj-lt"/>
              </a:rPr>
              <a:t>Carte </a:t>
            </a:r>
            <a:r>
              <a:rPr lang="en-US" sz="1200" dirty="0" err="1" smtClean="0">
                <a:solidFill>
                  <a:schemeClr val="accent6"/>
                </a:solidFill>
                <a:latin typeface="+mj-lt"/>
              </a:rPr>
              <a:t>CLASlite</a:t>
            </a:r>
            <a:r>
              <a:rPr lang="en-US" sz="1200" dirty="0" smtClean="0">
                <a:solidFill>
                  <a:schemeClr val="accent6"/>
                </a:solidFill>
                <a:latin typeface="+mj-lt"/>
              </a:rPr>
              <a:t> </a:t>
            </a:r>
            <a:r>
              <a:rPr lang="en-US" sz="1200" dirty="0" err="1" smtClean="0">
                <a:solidFill>
                  <a:schemeClr val="accent6"/>
                </a:solidFill>
                <a:latin typeface="+mj-lt"/>
              </a:rPr>
              <a:t>produite</a:t>
            </a:r>
            <a:r>
              <a:rPr lang="en-US" sz="1200" dirty="0" smtClean="0">
                <a:solidFill>
                  <a:schemeClr val="accent6"/>
                </a:solidFill>
                <a:latin typeface="+mj-lt"/>
              </a:rPr>
              <a:t> grâce à </a:t>
            </a:r>
            <a:r>
              <a:rPr lang="en-US" sz="1200" dirty="0" err="1" smtClean="0">
                <a:solidFill>
                  <a:schemeClr val="accent6"/>
                </a:solidFill>
                <a:latin typeface="+mj-lt"/>
              </a:rPr>
              <a:t>l'imagerie</a:t>
            </a:r>
            <a:r>
              <a:rPr lang="en-US" sz="1200" dirty="0" smtClean="0">
                <a:solidFill>
                  <a:schemeClr val="accent6"/>
                </a:solidFill>
                <a:latin typeface="+mj-lt"/>
              </a:rPr>
              <a:t> satellite en Amazonie péruvienne.</a:t>
            </a:r>
            <a:endParaRPr lang="fr-FR" sz="1200" dirty="0">
              <a:solidFill>
                <a:schemeClr val="accent6"/>
              </a:solidFill>
              <a:latin typeface="+mj-lt"/>
            </a:endParaRPr>
          </a:p>
        </p:txBody>
      </p:sp>
      <p:pic>
        <p:nvPicPr>
          <p:cNvPr id="16388" name="Picture 4" descr="minamsuccesstory1c.png"/>
          <p:cNvPicPr>
            <a:picLocks noChangeAspect="1" noChangeArrowheads="1"/>
          </p:cNvPicPr>
          <p:nvPr/>
        </p:nvPicPr>
        <p:blipFill>
          <a:blip r:embed="rId5" cstate="print"/>
          <a:srcRect/>
          <a:stretch>
            <a:fillRect/>
          </a:stretch>
        </p:blipFill>
        <p:spPr bwMode="auto">
          <a:xfrm>
            <a:off x="4727575" y="1685312"/>
            <a:ext cx="4168775" cy="2715238"/>
          </a:xfrm>
          <a:prstGeom prst="rect">
            <a:avLst/>
          </a:prstGeom>
          <a:noFill/>
        </p:spPr>
      </p:pic>
      <p:sp>
        <p:nvSpPr>
          <p:cNvPr id="3" name="Rectangle 2"/>
          <p:cNvSpPr/>
          <p:nvPr/>
        </p:nvSpPr>
        <p:spPr>
          <a:xfrm>
            <a:off x="4848137" y="4462762"/>
            <a:ext cx="3368230" cy="307777"/>
          </a:xfrm>
          <a:prstGeom prst="rect">
            <a:avLst/>
          </a:prstGeom>
        </p:spPr>
        <p:txBody>
          <a:bodyPr wrap="none">
            <a:spAutoFit/>
          </a:bodyPr>
          <a:lstStyle/>
          <a:p>
            <a:r>
              <a:rPr lang="en-US" sz="1400" dirty="0" smtClean="0">
                <a:solidFill>
                  <a:schemeClr val="accent6"/>
                </a:solidFill>
                <a:latin typeface="+mj-lt"/>
              </a:rPr>
              <a:t>2009–2010 </a:t>
            </a:r>
            <a:r>
              <a:rPr lang="en-US" dirty="0" smtClean="0"/>
              <a:t>	</a:t>
            </a:r>
            <a:r>
              <a:rPr dirty="0" smtClean="0"/>
              <a:t>     </a:t>
            </a:r>
            <a:r>
              <a:rPr lang="en-US" sz="1400" dirty="0" smtClean="0">
                <a:solidFill>
                  <a:schemeClr val="accent6"/>
                </a:solidFill>
                <a:latin typeface="+mj-lt"/>
              </a:rPr>
              <a:t>2010–2011</a:t>
            </a:r>
            <a:endParaRPr lang="fr-FR" sz="1400" dirty="0">
              <a:solidFill>
                <a:schemeClr val="accent6"/>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88938"/>
          </a:xfrm>
        </p:spPr>
        <p:txBody>
          <a:bodyPr/>
          <a:lstStyle/>
          <a:p>
            <a:pPr marL="342900" lvl="0" indent="-342900" eaLnBrk="1" hangingPunct="1">
              <a:lnSpc>
                <a:spcPct val="100000"/>
              </a:lnSpc>
            </a:pPr>
            <a:r>
              <a:rPr lang="en-US" sz="2800" dirty="0" smtClean="0"/>
              <a:t>2. Cameroun : </a:t>
            </a:r>
            <a:r>
              <a:rPr lang="en-US" sz="2800" dirty="0" err="1" smtClean="0"/>
              <a:t>suivi</a:t>
            </a:r>
            <a:r>
              <a:rPr lang="en-US" sz="2800" dirty="0" smtClean="0"/>
              <a:t> de la dégradation des forêts à </a:t>
            </a:r>
            <a:r>
              <a:rPr lang="en-US" sz="2800" dirty="0" err="1" smtClean="0"/>
              <a:t>l'aide</a:t>
            </a:r>
            <a:r>
              <a:rPr lang="en-US" sz="2800" dirty="0" smtClean="0"/>
              <a:t> du logiciel NDFI</a:t>
            </a:r>
          </a:p>
        </p:txBody>
      </p:sp>
      <p:sp>
        <p:nvSpPr>
          <p:cNvPr id="100356" name="Tijdelijke aanduiding voor tekst 2"/>
          <p:cNvSpPr>
            <a:spLocks noGrp="1"/>
          </p:cNvSpPr>
          <p:nvPr>
            <p:ph type="body" sz="quarter" idx="10"/>
          </p:nvPr>
        </p:nvSpPr>
        <p:spPr>
          <a:xfrm>
            <a:off x="304801" y="1552593"/>
            <a:ext cx="4178300" cy="4196742"/>
          </a:xfrm>
        </p:spPr>
        <p:txBody>
          <a:bodyPr/>
          <a:lstStyle/>
          <a:p>
            <a:pPr eaLnBrk="1" hangingPunct="1">
              <a:lnSpc>
                <a:spcPct val="100000"/>
              </a:lnSpc>
            </a:pPr>
            <a:r>
              <a:rPr lang="en-US" sz="1400" dirty="0"/>
              <a:t>Situé dans le Bassin du Congo, le Cameroun abrite une grande superficie de forêts </a:t>
            </a:r>
            <a:r>
              <a:rPr lang="en-US" sz="1400" dirty="0" err="1"/>
              <a:t>tropicales</a:t>
            </a:r>
            <a:r>
              <a:rPr lang="en-US" sz="1400" dirty="0"/>
              <a:t> </a:t>
            </a:r>
            <a:r>
              <a:rPr lang="en-US" sz="1400" dirty="0" err="1" smtClean="0"/>
              <a:t>sempervirentes</a:t>
            </a:r>
            <a:r>
              <a:rPr lang="en-US" sz="1400" dirty="0" smtClean="0"/>
              <a:t>.</a:t>
            </a:r>
            <a:endParaRPr lang="fr-FR" sz="1400" dirty="0"/>
          </a:p>
          <a:p>
            <a:pPr eaLnBrk="1" hangingPunct="1">
              <a:lnSpc>
                <a:spcPct val="100000"/>
              </a:lnSpc>
            </a:pPr>
            <a:r>
              <a:rPr lang="en-US" sz="1400" dirty="0"/>
              <a:t>La dégradation des forêts dues aux feux de </a:t>
            </a:r>
            <a:r>
              <a:rPr lang="en-US" sz="1400" dirty="0" err="1" smtClean="0"/>
              <a:t>forêts</a:t>
            </a:r>
            <a:r>
              <a:rPr lang="en-US" sz="1400" dirty="0" smtClean="0"/>
              <a:t> et </a:t>
            </a:r>
            <a:r>
              <a:rPr lang="en-US" sz="1400" dirty="0"/>
              <a:t>aux coupes sélectives constitue l'une des principales menaces pour les forêts du Cameroun.</a:t>
            </a:r>
            <a:endParaRPr lang="fr-FR" sz="1400" dirty="0"/>
          </a:p>
          <a:p>
            <a:pPr eaLnBrk="1" hangingPunct="1">
              <a:lnSpc>
                <a:spcPct val="100000"/>
              </a:lnSpc>
            </a:pPr>
            <a:r>
              <a:rPr lang="en-US" sz="1400" dirty="0"/>
              <a:t>La plupart des activités d'exploitation forestière au Cameroun se déroule dans le cadre des concessions forestières.</a:t>
            </a:r>
            <a:endParaRPr lang="fr-FR" sz="1400" dirty="0"/>
          </a:p>
          <a:p>
            <a:pPr eaLnBrk="1" hangingPunct="1">
              <a:lnSpc>
                <a:spcPct val="100000"/>
              </a:lnSpc>
            </a:pPr>
            <a:r>
              <a:rPr lang="en-US" sz="1400" dirty="0" smtClean="0"/>
              <a:t>La dégradation des forêts due aux </a:t>
            </a:r>
            <a:r>
              <a:rPr lang="en-US" sz="1400" b="1" dirty="0" smtClean="0"/>
              <a:t>coupes sélectives</a:t>
            </a:r>
            <a:r>
              <a:rPr lang="en-US" sz="1400" dirty="0" smtClean="0"/>
              <a:t> a été détectée avec succès et cartographiée dans la région sud-est de la République du Cameroun </a:t>
            </a:r>
            <a:r>
              <a:rPr lang="en-US" sz="1400" b="1" dirty="0" smtClean="0"/>
              <a:t>grâce à l'application de l'indice NDFI </a:t>
            </a:r>
            <a:r>
              <a:rPr lang="en-US" sz="1400" dirty="0" smtClean="0"/>
              <a:t>(indice différentiel normalisé des fractions).</a:t>
            </a:r>
            <a:endParaRPr lang="fr-FR" sz="1400" dirty="0" smtClean="0"/>
          </a:p>
          <a:p>
            <a:pPr eaLnBrk="1" hangingPunct="1">
              <a:lnSpc>
                <a:spcPct val="100000"/>
              </a:lnSpc>
            </a:pPr>
            <a:endParaRPr lang="fr-FR" sz="1600" dirty="0" smtClean="0"/>
          </a:p>
          <a:p>
            <a:pPr eaLnBrk="1" hangingPunct="1">
              <a:lnSpc>
                <a:spcPct val="100000"/>
              </a:lnSpc>
            </a:pPr>
            <a:endParaRPr lang="fr-FR" sz="1600" dirty="0" smtClean="0"/>
          </a:p>
        </p:txBody>
      </p:sp>
      <p:pic>
        <p:nvPicPr>
          <p:cNvPr id="14339" name="Picture 3"/>
          <p:cNvPicPr>
            <a:picLocks noChangeAspect="1" noChangeArrowheads="1"/>
          </p:cNvPicPr>
          <p:nvPr/>
        </p:nvPicPr>
        <p:blipFill>
          <a:blip r:embed="rId3" cstate="print"/>
          <a:srcRect/>
          <a:stretch>
            <a:fillRect/>
          </a:stretch>
        </p:blipFill>
        <p:spPr bwMode="auto">
          <a:xfrm>
            <a:off x="4770222" y="1837821"/>
            <a:ext cx="4267200" cy="3028950"/>
          </a:xfrm>
          <a:prstGeom prst="rect">
            <a:avLst/>
          </a:prstGeom>
          <a:noFill/>
          <a:ln w="9525">
            <a:noFill/>
            <a:miter lim="800000"/>
            <a:headEnd/>
            <a:tailEnd/>
          </a:ln>
          <a:effectLst/>
        </p:spPr>
      </p:pic>
      <p:sp>
        <p:nvSpPr>
          <p:cNvPr id="6" name="Rectangle 5"/>
          <p:cNvSpPr/>
          <p:nvPr/>
        </p:nvSpPr>
        <p:spPr>
          <a:xfrm>
            <a:off x="4630946" y="4866771"/>
            <a:ext cx="4528034" cy="523220"/>
          </a:xfrm>
          <a:prstGeom prst="rect">
            <a:avLst/>
          </a:prstGeom>
        </p:spPr>
        <p:txBody>
          <a:bodyPr wrap="none">
            <a:spAutoFit/>
          </a:bodyPr>
          <a:lstStyle/>
          <a:p>
            <a:r>
              <a:rPr lang="pt-BR" sz="1400" i="0" dirty="0" smtClean="0"/>
              <a:t>Source</a:t>
            </a:r>
            <a:r>
              <a:rPr lang="pt-BR" sz="1400" i="1" dirty="0" smtClean="0"/>
              <a:t> </a:t>
            </a:r>
            <a:r>
              <a:rPr lang="pt-BR" sz="1400" dirty="0" smtClean="0"/>
              <a:t>: WRI, 2009. </a:t>
            </a:r>
            <a:r>
              <a:rPr dirty="0"/>
              <a:t/>
            </a:r>
            <a:br>
              <a:rPr dirty="0"/>
            </a:br>
            <a:r>
              <a:rPr lang="pt-BR" sz="1400" dirty="0" smtClean="0"/>
              <a:t>Cameroun : affectation des terres dans le domaine forestier</a:t>
            </a:r>
            <a:endParaRPr lang="fr-F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57485"/>
            <a:ext cx="8442796" cy="840125"/>
          </a:xfrm>
        </p:spPr>
        <p:txBody>
          <a:bodyPr/>
          <a:lstStyle/>
          <a:p>
            <a:pPr eaLnBrk="1" hangingPunct="1">
              <a:defRPr/>
            </a:pPr>
            <a:r>
              <a:rPr dirty="0" smtClean="0"/>
              <a:t>Site </a:t>
            </a:r>
            <a:r>
              <a:rPr lang="fr-CA" dirty="0" smtClean="0"/>
              <a:t>témoin </a:t>
            </a:r>
            <a:r>
              <a:rPr dirty="0" smtClean="0"/>
              <a:t>de la dégradation des forêts</a:t>
            </a:r>
            <a:endParaRPr lang="fr-FR" dirty="0"/>
          </a:p>
        </p:txBody>
      </p:sp>
      <p:sp>
        <p:nvSpPr>
          <p:cNvPr id="102404" name="Rectangle 2"/>
          <p:cNvSpPr>
            <a:spLocks noChangeArrowheads="1"/>
          </p:cNvSpPr>
          <p:nvPr/>
        </p:nvSpPr>
        <p:spPr bwMode="auto">
          <a:xfrm>
            <a:off x="5557643" y="5586426"/>
            <a:ext cx="3313355" cy="276999"/>
          </a:xfrm>
          <a:prstGeom prst="rect">
            <a:avLst/>
          </a:prstGeom>
          <a:noFill/>
          <a:ln w="9525">
            <a:noFill/>
            <a:miter lim="800000"/>
            <a:headEnd/>
            <a:tailEnd/>
          </a:ln>
        </p:spPr>
        <p:txBody>
          <a:bodyPr wrap="square">
            <a:spAutoFit/>
          </a:bodyPr>
          <a:lstStyle/>
          <a:p>
            <a:r>
              <a:rPr lang="en-US" sz="1200" i="0" dirty="0">
                <a:latin typeface="+mj-lt"/>
              </a:rPr>
              <a:t>Source</a:t>
            </a:r>
            <a:r>
              <a:rPr lang="en-US" sz="1200" i="1" dirty="0">
                <a:latin typeface="+mj-lt"/>
              </a:rPr>
              <a:t> :</a:t>
            </a:r>
            <a:r>
              <a:rPr lang="en-US" sz="1200" dirty="0">
                <a:latin typeface="+mj-lt"/>
              </a:rPr>
              <a:t> Montellano et Armijo, 2011. </a:t>
            </a:r>
            <a:endParaRPr lang="fr-FR" sz="1200" dirty="0">
              <a:latin typeface="+mj-lt"/>
            </a:endParaRPr>
          </a:p>
        </p:txBody>
      </p:sp>
      <p:sp>
        <p:nvSpPr>
          <p:cNvPr id="102409" name="TextBox 3"/>
          <p:cNvSpPr txBox="1">
            <a:spLocks noChangeArrowheads="1"/>
          </p:cNvSpPr>
          <p:nvPr/>
        </p:nvSpPr>
        <p:spPr bwMode="auto">
          <a:xfrm>
            <a:off x="5475713" y="1359137"/>
            <a:ext cx="3477217" cy="4708981"/>
          </a:xfrm>
          <a:prstGeom prst="rect">
            <a:avLst/>
          </a:prstGeom>
          <a:noFill/>
          <a:ln w="9525">
            <a:noFill/>
            <a:miter lim="800000"/>
            <a:headEnd/>
            <a:tailEnd/>
          </a:ln>
        </p:spPr>
        <p:txBody>
          <a:bodyPr wrap="square">
            <a:spAutoFit/>
          </a:bodyPr>
          <a:lstStyle/>
          <a:p>
            <a:pPr marL="285750" indent="-285750">
              <a:lnSpc>
                <a:spcPts val="1800"/>
              </a:lnSpc>
              <a:buSzPct val="140000"/>
              <a:buFont typeface="Wingdings" panose="05000000000000000000" pitchFamily="2" charset="2"/>
              <a:buChar char="§"/>
            </a:pPr>
            <a:r>
              <a:rPr lang="en-US" sz="1400" dirty="0" smtClean="0">
                <a:latin typeface="Verdana" pitchFamily="34" charset="0"/>
              </a:rPr>
              <a:t>Des images orthorectifiées Landsat 7 ETM + (</a:t>
            </a:r>
            <a:r>
              <a:rPr lang="en-US" sz="1400" dirty="0" err="1" smtClean="0">
                <a:latin typeface="Verdana" pitchFamily="34" charset="0"/>
              </a:rPr>
              <a:t>trajet</a:t>
            </a:r>
            <a:r>
              <a:rPr lang="en-US" sz="1400" dirty="0" smtClean="0">
                <a:latin typeface="Verdana" pitchFamily="34" charset="0"/>
              </a:rPr>
              <a:t>/</a:t>
            </a:r>
            <a:r>
              <a:rPr lang="en-US" sz="1400" dirty="0" err="1" smtClean="0">
                <a:latin typeface="Verdana" pitchFamily="34" charset="0"/>
              </a:rPr>
              <a:t>rangée</a:t>
            </a:r>
            <a:r>
              <a:rPr lang="en-US" sz="1400" dirty="0" smtClean="0">
                <a:latin typeface="Verdana" pitchFamily="34" charset="0"/>
              </a:rPr>
              <a:t> : 184/058) pour 2002, 2004, 2005, 2006 2007, 2008 et 2009 ont été utilisées.</a:t>
            </a:r>
          </a:p>
          <a:p>
            <a:pPr marL="285750" indent="-285750">
              <a:lnSpc>
                <a:spcPts val="1800"/>
              </a:lnSpc>
              <a:buSzPct val="140000"/>
              <a:buFont typeface="Wingdings" panose="05000000000000000000" pitchFamily="2" charset="2"/>
              <a:buChar char="§"/>
            </a:pPr>
            <a:endParaRPr lang="fr-FR" sz="1400" dirty="0" smtClean="0">
              <a:latin typeface="Verdana" pitchFamily="34" charset="0"/>
            </a:endParaRPr>
          </a:p>
          <a:p>
            <a:pPr marL="285750" indent="-285750">
              <a:lnSpc>
                <a:spcPts val="1800"/>
              </a:lnSpc>
              <a:buSzPct val="140000"/>
              <a:buFont typeface="Wingdings" panose="05000000000000000000" pitchFamily="2" charset="2"/>
              <a:buChar char="§"/>
            </a:pPr>
            <a:r>
              <a:rPr lang="en-US" sz="1400" dirty="0" smtClean="0">
                <a:latin typeface="Verdana" pitchFamily="34" charset="0"/>
              </a:rPr>
              <a:t>Les procédures suivantes de traitement d'image ont été appliquées :</a:t>
            </a:r>
          </a:p>
          <a:p>
            <a:pPr lvl="1">
              <a:lnSpc>
                <a:spcPts val="1800"/>
              </a:lnSpc>
              <a:buSzPct val="115000"/>
              <a:buFont typeface="Arial" pitchFamily="34" charset="0"/>
              <a:buChar char="•"/>
            </a:pPr>
            <a:r>
              <a:rPr lang="en-US" sz="1400" dirty="0" smtClean="0">
                <a:latin typeface="Verdana" pitchFamily="34" charset="0"/>
              </a:rPr>
              <a:t>  correction atmosphérique</a:t>
            </a:r>
          </a:p>
          <a:p>
            <a:pPr lvl="1">
              <a:lnSpc>
                <a:spcPts val="1800"/>
              </a:lnSpc>
              <a:buSzPct val="115000"/>
              <a:buFont typeface="Arial" pitchFamily="34" charset="0"/>
              <a:buChar char="•"/>
            </a:pPr>
            <a:r>
              <a:rPr lang="en-US" sz="1400" dirty="0" smtClean="0">
                <a:latin typeface="Verdana" pitchFamily="34" charset="0"/>
              </a:rPr>
              <a:t>  analyse du mélange de source spectrale</a:t>
            </a:r>
          </a:p>
          <a:p>
            <a:pPr lvl="1">
              <a:lnSpc>
                <a:spcPts val="1800"/>
              </a:lnSpc>
              <a:buSzPct val="115000"/>
              <a:buFont typeface="Arial" pitchFamily="34" charset="0"/>
              <a:buChar char="•"/>
            </a:pPr>
            <a:r>
              <a:rPr lang="en-US" sz="1400" dirty="0" smtClean="0">
                <a:latin typeface="Verdana" pitchFamily="34" charset="0"/>
              </a:rPr>
              <a:t>  calcul de l'indice NDFI</a:t>
            </a:r>
          </a:p>
          <a:p>
            <a:pPr lvl="1">
              <a:lnSpc>
                <a:spcPts val="1800"/>
              </a:lnSpc>
              <a:buSzPct val="115000"/>
              <a:buFont typeface="Arial" pitchFamily="34" charset="0"/>
              <a:buChar char="•"/>
            </a:pPr>
            <a:r>
              <a:rPr lang="en-US" sz="1400" dirty="0" smtClean="0">
                <a:latin typeface="Verdana" pitchFamily="34" charset="0"/>
              </a:rPr>
              <a:t>  classification d'image</a:t>
            </a:r>
          </a:p>
          <a:p>
            <a:pPr lvl="1" algn="r">
              <a:lnSpc>
                <a:spcPts val="1800"/>
              </a:lnSpc>
            </a:pPr>
            <a:r>
              <a:rPr sz="1400" dirty="0"/>
              <a:t/>
            </a:r>
            <a:br>
              <a:rPr sz="1400" dirty="0"/>
            </a:br>
            <a:r>
              <a:rPr lang="en-US" sz="1400" dirty="0" smtClean="0">
                <a:solidFill>
                  <a:schemeClr val="accent4"/>
                </a:solidFill>
                <a:latin typeface="Verdana" pitchFamily="34" charset="0"/>
                <a:sym typeface="Wingdings" panose="05000000000000000000" pitchFamily="2" charset="2"/>
              </a:rPr>
              <a:t></a:t>
            </a:r>
            <a:r>
              <a:rPr sz="1400" dirty="0" smtClean="0"/>
              <a:t> </a:t>
            </a:r>
            <a:r>
              <a:rPr sz="1400" dirty="0">
                <a:solidFill>
                  <a:schemeClr val="accent4"/>
                </a:solidFill>
                <a:latin typeface="Verdana" pitchFamily="34" charset="0"/>
              </a:rPr>
              <a:t>Voir documents didactiques pour plus de détails sur ces méthodes</a:t>
            </a:r>
          </a:p>
          <a:p>
            <a:pPr>
              <a:lnSpc>
                <a:spcPts val="1800"/>
              </a:lnSpc>
            </a:pPr>
            <a:endParaRPr lang="fr-FR" sz="1400" dirty="0" smtClean="0">
              <a:latin typeface="Verdana" pitchFamily="34" charset="0"/>
            </a:endParaRPr>
          </a:p>
          <a:p>
            <a:pPr>
              <a:lnSpc>
                <a:spcPts val="1800"/>
              </a:lnSpc>
            </a:pPr>
            <a:endParaRPr lang="fr-FR" sz="1400" dirty="0">
              <a:latin typeface="Verdana" pitchFamily="34" charset="0"/>
            </a:endParaRPr>
          </a:p>
        </p:txBody>
      </p:sp>
      <p:pic>
        <p:nvPicPr>
          <p:cNvPr id="10" name="Picture 1"/>
          <p:cNvPicPr>
            <a:picLocks noChangeAspect="1" noChangeArrowheads="1"/>
          </p:cNvPicPr>
          <p:nvPr/>
        </p:nvPicPr>
        <p:blipFill>
          <a:blip r:embed="rId3" cstate="print"/>
          <a:srcRect l="29066" t="32424" r="27336" b="7193"/>
          <a:stretch>
            <a:fillRect/>
          </a:stretch>
        </p:blipFill>
        <p:spPr bwMode="auto">
          <a:xfrm>
            <a:off x="581309" y="1320990"/>
            <a:ext cx="4829175" cy="4411070"/>
          </a:xfrm>
          <a:prstGeom prst="rect">
            <a:avLst/>
          </a:prstGeom>
          <a:noFill/>
          <a:ln w="9525">
            <a:noFill/>
            <a:miter lim="800000"/>
            <a:headEnd/>
            <a:tailEnd/>
          </a:ln>
        </p:spPr>
      </p:pic>
      <p:pic>
        <p:nvPicPr>
          <p:cNvPr id="6" name="Picture 1"/>
          <p:cNvPicPr>
            <a:picLocks noChangeAspect="1" noChangeArrowheads="1"/>
          </p:cNvPicPr>
          <p:nvPr/>
        </p:nvPicPr>
        <p:blipFill rotWithShape="1">
          <a:blip r:embed="rId3" cstate="print"/>
          <a:srcRect l="60818" t="61534" r="28123" b="18270"/>
          <a:stretch/>
        </p:blipFill>
        <p:spPr bwMode="auto">
          <a:xfrm>
            <a:off x="4069492" y="3411085"/>
            <a:ext cx="1806127" cy="2175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91642" y="230189"/>
            <a:ext cx="8442796" cy="1055403"/>
          </a:xfrm>
        </p:spPr>
        <p:txBody>
          <a:bodyPr/>
          <a:lstStyle/>
          <a:p>
            <a:pPr eaLnBrk="1" hangingPunct="1">
              <a:defRPr/>
            </a:pPr>
            <a:r>
              <a:rPr lang="en-US" sz="3200" dirty="0" smtClean="0"/>
              <a:t>Détection de la dégradation des forêts grâce aux images NDFI</a:t>
            </a:r>
            <a:endParaRPr lang="fr-FR" sz="3200" dirty="0"/>
          </a:p>
        </p:txBody>
      </p:sp>
      <p:pic>
        <p:nvPicPr>
          <p:cNvPr id="10243" name="Picture 3"/>
          <p:cNvPicPr>
            <a:picLocks noChangeAspect="1" noChangeArrowheads="1"/>
          </p:cNvPicPr>
          <p:nvPr/>
        </p:nvPicPr>
        <p:blipFill rotWithShape="1">
          <a:blip r:embed="rId3" cstate="print"/>
          <a:srcRect l="18799" t="23538" r="3702" b="33541"/>
          <a:stretch/>
        </p:blipFill>
        <p:spPr bwMode="auto">
          <a:xfrm>
            <a:off x="247650" y="1803400"/>
            <a:ext cx="8705850" cy="3317240"/>
          </a:xfrm>
          <a:prstGeom prst="rect">
            <a:avLst/>
          </a:prstGeom>
          <a:noFill/>
          <a:ln w="9525">
            <a:noFill/>
            <a:miter lim="800000"/>
            <a:headEnd/>
            <a:tailEnd/>
          </a:ln>
        </p:spPr>
      </p:pic>
      <p:sp>
        <p:nvSpPr>
          <p:cNvPr id="12" name="Rectangle 2"/>
          <p:cNvSpPr>
            <a:spLocks noChangeArrowheads="1"/>
          </p:cNvSpPr>
          <p:nvPr/>
        </p:nvSpPr>
        <p:spPr bwMode="auto">
          <a:xfrm>
            <a:off x="380275" y="5677217"/>
            <a:ext cx="4979405" cy="276999"/>
          </a:xfrm>
          <a:prstGeom prst="rect">
            <a:avLst/>
          </a:prstGeom>
          <a:noFill/>
          <a:ln w="9525">
            <a:noFill/>
            <a:miter lim="800000"/>
            <a:headEnd/>
            <a:tailEnd/>
          </a:ln>
        </p:spPr>
        <p:txBody>
          <a:bodyPr wrap="square">
            <a:spAutoFit/>
          </a:bodyPr>
          <a:lstStyle/>
          <a:p>
            <a:r>
              <a:rPr lang="en-US" sz="1200" i="0" dirty="0" smtClean="0">
                <a:latin typeface="+mj-lt"/>
              </a:rPr>
              <a:t>Source</a:t>
            </a:r>
            <a:r>
              <a:rPr lang="en-US" sz="1200" dirty="0" smtClean="0">
                <a:latin typeface="+mj-lt"/>
              </a:rPr>
              <a:t> : Montellano et Armijo 2011, fig. 4a et fig. 4b.</a:t>
            </a:r>
            <a:endParaRPr lang="fr-FR" sz="1200" dirty="0">
              <a:latin typeface="+mj-lt"/>
            </a:endParaRPr>
          </a:p>
        </p:txBody>
      </p:sp>
      <p:sp>
        <p:nvSpPr>
          <p:cNvPr id="3" name="TextBox 2"/>
          <p:cNvSpPr txBox="1"/>
          <p:nvPr/>
        </p:nvSpPr>
        <p:spPr>
          <a:xfrm>
            <a:off x="695158" y="5173388"/>
            <a:ext cx="1354858" cy="302712"/>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Zone d'exploitation forestière</a:t>
            </a:r>
            <a:endParaRPr lang="fr-FR" sz="1400" dirty="0" smtClean="0">
              <a:solidFill>
                <a:schemeClr val="accent6"/>
              </a:solidFill>
              <a:latin typeface="Verdana" pitchFamily="34" charset="0"/>
            </a:endParaRPr>
          </a:p>
        </p:txBody>
      </p:sp>
      <p:sp>
        <p:nvSpPr>
          <p:cNvPr id="6" name="TextBox 5"/>
          <p:cNvSpPr txBox="1"/>
          <p:nvPr/>
        </p:nvSpPr>
        <p:spPr>
          <a:xfrm>
            <a:off x="4915123" y="5152935"/>
            <a:ext cx="3695820" cy="553998"/>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    </a:t>
            </a:r>
            <a:r>
              <a:rPr lang="en-GB" sz="1400" dirty="0" err="1" smtClean="0">
                <a:solidFill>
                  <a:schemeClr val="accent6"/>
                </a:solidFill>
                <a:latin typeface="Verdana" pitchFamily="34" charset="0"/>
              </a:rPr>
              <a:t>Dégradation</a:t>
            </a:r>
            <a:r>
              <a:rPr lang="en-GB" sz="1400" dirty="0" smtClean="0">
                <a:solidFill>
                  <a:schemeClr val="accent6"/>
                </a:solidFill>
                <a:latin typeface="Verdana" pitchFamily="34" charset="0"/>
              </a:rPr>
              <a:t> du </a:t>
            </a:r>
            <a:r>
              <a:rPr lang="en-GB" sz="1400" dirty="0" err="1" smtClean="0">
                <a:solidFill>
                  <a:schemeClr val="accent6"/>
                </a:solidFill>
                <a:latin typeface="Verdana" pitchFamily="34" charset="0"/>
              </a:rPr>
              <a:t>couvert</a:t>
            </a:r>
            <a:r>
              <a:rPr lang="en-GB" sz="1400" dirty="0" smtClean="0">
                <a:solidFill>
                  <a:schemeClr val="accent6"/>
                </a:solidFill>
                <a:latin typeface="Verdana" pitchFamily="34" charset="0"/>
              </a:rPr>
              <a:t> </a:t>
            </a:r>
            <a:r>
              <a:rPr lang="en-GB" sz="1400" dirty="0" err="1" smtClean="0">
                <a:solidFill>
                  <a:schemeClr val="accent6"/>
                </a:solidFill>
                <a:latin typeface="Verdana" pitchFamily="34" charset="0"/>
              </a:rPr>
              <a:t>forestier</a:t>
            </a:r>
            <a:endParaRPr lang="en-GB" sz="1400" dirty="0" smtClean="0">
              <a:solidFill>
                <a:schemeClr val="accent6"/>
              </a:solidFill>
              <a:latin typeface="Verdana" pitchFamily="34" charset="0"/>
            </a:endParaRPr>
          </a:p>
          <a:p>
            <a:pPr>
              <a:lnSpc>
                <a:spcPts val="1800"/>
              </a:lnSpc>
            </a:pPr>
            <a:r>
              <a:rPr lang="en-GB" sz="1400" dirty="0" err="1">
                <a:solidFill>
                  <a:schemeClr val="accent6"/>
                </a:solidFill>
                <a:latin typeface="Verdana" pitchFamily="34" charset="0"/>
              </a:rPr>
              <a:t>d</a:t>
            </a:r>
            <a:r>
              <a:rPr lang="en-GB" sz="1400" dirty="0" err="1" smtClean="0">
                <a:solidFill>
                  <a:schemeClr val="accent6"/>
                </a:solidFill>
                <a:latin typeface="Verdana" pitchFamily="34" charset="0"/>
              </a:rPr>
              <a:t>ans</a:t>
            </a:r>
            <a:r>
              <a:rPr lang="en-GB" sz="1400" dirty="0" smtClean="0">
                <a:solidFill>
                  <a:schemeClr val="accent6"/>
                </a:solidFill>
                <a:latin typeface="Verdana" pitchFamily="34" charset="0"/>
              </a:rPr>
              <a:t> </a:t>
            </a:r>
            <a:r>
              <a:rPr lang="en-GB" sz="1400" dirty="0" err="1" smtClean="0">
                <a:solidFill>
                  <a:schemeClr val="accent6"/>
                </a:solidFill>
                <a:latin typeface="Verdana" pitchFamily="34" charset="0"/>
              </a:rPr>
              <a:t>une</a:t>
            </a:r>
            <a:r>
              <a:rPr lang="en-GB" sz="1400" dirty="0" smtClean="0">
                <a:solidFill>
                  <a:schemeClr val="accent6"/>
                </a:solidFill>
                <a:latin typeface="Verdana" pitchFamily="34" charset="0"/>
              </a:rPr>
              <a:t> zone d'exploitation forestière</a:t>
            </a:r>
            <a:endParaRPr lang="fr-FR" sz="1400" dirty="0" smtClean="0">
              <a:solidFill>
                <a:schemeClr val="accent6"/>
              </a:solidFill>
              <a:latin typeface="Verdana" pitchFamily="34" charset="0"/>
            </a:endParaRPr>
          </a:p>
        </p:txBody>
      </p:sp>
      <p:sp>
        <p:nvSpPr>
          <p:cNvPr id="7" name="TextBox 6"/>
          <p:cNvSpPr txBox="1"/>
          <p:nvPr/>
        </p:nvSpPr>
        <p:spPr>
          <a:xfrm>
            <a:off x="1244600" y="1503290"/>
            <a:ext cx="1249060" cy="302712"/>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Image NDFI </a:t>
            </a:r>
            <a:endParaRPr lang="fr-FR" sz="1400" dirty="0" smtClean="0">
              <a:solidFill>
                <a:schemeClr val="accent6"/>
              </a:solidFill>
              <a:latin typeface="Verdana" pitchFamily="34" charset="0"/>
            </a:endParaRPr>
          </a:p>
        </p:txBody>
      </p:sp>
      <p:sp>
        <p:nvSpPr>
          <p:cNvPr id="8" name="TextBox 7"/>
          <p:cNvSpPr txBox="1"/>
          <p:nvPr/>
        </p:nvSpPr>
        <p:spPr>
          <a:xfrm>
            <a:off x="5939360" y="1526723"/>
            <a:ext cx="1549335" cy="302712"/>
          </a:xfrm>
          <a:prstGeom prst="rect">
            <a:avLst/>
          </a:prstGeom>
          <a:noFill/>
        </p:spPr>
        <p:txBody>
          <a:bodyPr wrap="none" rtlCol="0">
            <a:spAutoFit/>
          </a:bodyPr>
          <a:lstStyle/>
          <a:p>
            <a:pPr>
              <a:lnSpc>
                <a:spcPts val="1800"/>
              </a:lnSpc>
            </a:pPr>
            <a:r>
              <a:rPr lang="en-GB" sz="1400" dirty="0" err="1" smtClean="0">
                <a:solidFill>
                  <a:schemeClr val="accent6"/>
                </a:solidFill>
                <a:latin typeface="Verdana" pitchFamily="34" charset="0"/>
              </a:rPr>
              <a:t>Forêt</a:t>
            </a:r>
            <a:r>
              <a:rPr lang="en-GB" sz="1400" dirty="0" smtClean="0">
                <a:solidFill>
                  <a:schemeClr val="accent6"/>
                </a:solidFill>
                <a:latin typeface="Verdana" pitchFamily="34" charset="0"/>
              </a:rPr>
              <a:t> </a:t>
            </a:r>
            <a:r>
              <a:rPr lang="en-GB" sz="1400" dirty="0" err="1" smtClean="0">
                <a:solidFill>
                  <a:schemeClr val="accent6"/>
                </a:solidFill>
                <a:latin typeface="Verdana" pitchFamily="34" charset="0"/>
              </a:rPr>
              <a:t>dégradée</a:t>
            </a:r>
            <a:endParaRPr lang="fr-FR" sz="1400" dirty="0" smtClean="0">
              <a:solidFill>
                <a:schemeClr val="accent6"/>
              </a:solidFill>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91642" y="230188"/>
            <a:ext cx="8442796" cy="997357"/>
          </a:xfrm>
        </p:spPr>
        <p:txBody>
          <a:bodyPr/>
          <a:lstStyle/>
          <a:p>
            <a:pPr eaLnBrk="1" hangingPunct="1">
              <a:defRPr/>
            </a:pPr>
            <a:r>
              <a:rPr dirty="0" smtClean="0"/>
              <a:t>Cameroun : exemple de dégradation des forêts</a:t>
            </a:r>
            <a:endParaRPr lang="fr-FR" dirty="0"/>
          </a:p>
        </p:txBody>
      </p:sp>
      <p:sp>
        <p:nvSpPr>
          <p:cNvPr id="12" name="Rectangle 2"/>
          <p:cNvSpPr>
            <a:spLocks noChangeArrowheads="1"/>
          </p:cNvSpPr>
          <p:nvPr/>
        </p:nvSpPr>
        <p:spPr bwMode="auto">
          <a:xfrm>
            <a:off x="4209862" y="5455621"/>
            <a:ext cx="4882414" cy="553998"/>
          </a:xfrm>
          <a:prstGeom prst="rect">
            <a:avLst/>
          </a:prstGeom>
          <a:noFill/>
          <a:ln w="9525">
            <a:noFill/>
            <a:miter lim="800000"/>
            <a:headEnd/>
            <a:tailEnd/>
          </a:ln>
        </p:spPr>
        <p:txBody>
          <a:bodyPr wrap="square">
            <a:spAutoFit/>
          </a:bodyPr>
          <a:lstStyle/>
          <a:p>
            <a:r>
              <a:rPr lang="en-US" sz="1200" i="0" dirty="0">
                <a:latin typeface="+mj-lt"/>
              </a:rPr>
              <a:t>Source</a:t>
            </a:r>
            <a:r>
              <a:rPr lang="en-US" sz="1200" i="1" dirty="0">
                <a:latin typeface="+mj-lt"/>
              </a:rPr>
              <a:t> </a:t>
            </a:r>
            <a:r>
              <a:rPr lang="en-US" sz="1200" dirty="0">
                <a:latin typeface="+mj-lt"/>
              </a:rPr>
              <a:t>: Montellano et Armijo 2011, fig 6c et fig 6d.</a:t>
            </a:r>
            <a:endParaRPr lang="fr-FR" sz="1200" dirty="0">
              <a:latin typeface="+mj-lt"/>
            </a:endParaRPr>
          </a:p>
          <a:p>
            <a:r>
              <a:rPr dirty="0" smtClean="0"/>
              <a:t> </a:t>
            </a:r>
            <a:endParaRPr lang="fr-FR" sz="1200" dirty="0">
              <a:latin typeface="+mj-lt"/>
            </a:endParaRPr>
          </a:p>
        </p:txBody>
      </p:sp>
      <p:pic>
        <p:nvPicPr>
          <p:cNvPr id="37890" name="Picture 2"/>
          <p:cNvPicPr>
            <a:picLocks noChangeAspect="1" noChangeArrowheads="1"/>
          </p:cNvPicPr>
          <p:nvPr/>
        </p:nvPicPr>
        <p:blipFill rotWithShape="1">
          <a:blip r:embed="rId3" cstate="print"/>
          <a:srcRect l="16247" t="43887" r="22933" b="19724"/>
          <a:stretch/>
        </p:blipFill>
        <p:spPr bwMode="auto">
          <a:xfrm>
            <a:off x="400050" y="1304925"/>
            <a:ext cx="8058150" cy="3316951"/>
          </a:xfrm>
          <a:prstGeom prst="rect">
            <a:avLst/>
          </a:prstGeom>
          <a:noFill/>
          <a:ln w="9525">
            <a:noFill/>
            <a:miter lim="800000"/>
            <a:headEnd/>
            <a:tailEnd/>
          </a:ln>
        </p:spPr>
      </p:pic>
      <p:sp>
        <p:nvSpPr>
          <p:cNvPr id="5" name="TextBox 4"/>
          <p:cNvSpPr txBox="1"/>
          <p:nvPr/>
        </p:nvSpPr>
        <p:spPr>
          <a:xfrm>
            <a:off x="762000" y="4761749"/>
            <a:ext cx="3552639" cy="553998"/>
          </a:xfrm>
          <a:prstGeom prst="rect">
            <a:avLst/>
          </a:prstGeom>
          <a:noFill/>
        </p:spPr>
        <p:txBody>
          <a:bodyPr wrap="none" rtlCol="0">
            <a:spAutoFit/>
          </a:bodyPr>
          <a:lstStyle/>
          <a:p>
            <a:pPr algn="ctr">
              <a:lnSpc>
                <a:spcPts val="1800"/>
              </a:lnSpc>
            </a:pPr>
            <a:r>
              <a:rPr lang="fr-FR" sz="1400" dirty="0">
                <a:solidFill>
                  <a:schemeClr val="accent6"/>
                </a:solidFill>
                <a:latin typeface="Verdana" pitchFamily="34" charset="0"/>
              </a:rPr>
              <a:t>Chantiers de grumes </a:t>
            </a:r>
            <a:r>
              <a:rPr lang="en-GB" sz="1400" dirty="0">
                <a:solidFill>
                  <a:schemeClr val="accent6"/>
                </a:solidFill>
                <a:latin typeface="Verdana" pitchFamily="34" charset="0"/>
              </a:rPr>
              <a:t>(</a:t>
            </a:r>
            <a:r>
              <a:rPr lang="en-GB" sz="1400" dirty="0" err="1">
                <a:solidFill>
                  <a:schemeClr val="accent6"/>
                </a:solidFill>
                <a:latin typeface="Verdana" pitchFamily="34" charset="0"/>
              </a:rPr>
              <a:t>en</a:t>
            </a:r>
            <a:r>
              <a:rPr lang="en-GB" sz="1400" dirty="0">
                <a:solidFill>
                  <a:schemeClr val="accent6"/>
                </a:solidFill>
                <a:latin typeface="Verdana" pitchFamily="34" charset="0"/>
              </a:rPr>
              <a:t> rouge) et </a:t>
            </a:r>
            <a:r>
              <a:rPr dirty="0"/>
              <a:t/>
            </a:r>
            <a:br>
              <a:rPr dirty="0"/>
            </a:br>
            <a:r>
              <a:rPr lang="en-GB" sz="1400" dirty="0" smtClean="0">
                <a:solidFill>
                  <a:schemeClr val="accent6"/>
                </a:solidFill>
                <a:latin typeface="Verdana" pitchFamily="34" charset="0"/>
              </a:rPr>
              <a:t>perte du couvert forestier (en blanc)</a:t>
            </a:r>
            <a:endParaRPr lang="fr-FR" sz="1400" dirty="0" smtClean="0">
              <a:solidFill>
                <a:schemeClr val="accent6"/>
              </a:solidFill>
              <a:latin typeface="Verdana" pitchFamily="34" charset="0"/>
            </a:endParaRPr>
          </a:p>
        </p:txBody>
      </p:sp>
      <p:sp>
        <p:nvSpPr>
          <p:cNvPr id="6" name="TextBox 5"/>
          <p:cNvSpPr txBox="1"/>
          <p:nvPr/>
        </p:nvSpPr>
        <p:spPr>
          <a:xfrm>
            <a:off x="5318012" y="4732867"/>
            <a:ext cx="2666114" cy="533544"/>
          </a:xfrm>
          <a:prstGeom prst="rect">
            <a:avLst/>
          </a:prstGeom>
          <a:noFill/>
        </p:spPr>
        <p:txBody>
          <a:bodyPr wrap="none" rtlCol="0">
            <a:spAutoFit/>
          </a:bodyPr>
          <a:lstStyle/>
          <a:p>
            <a:pPr algn="ctr">
              <a:lnSpc>
                <a:spcPts val="1800"/>
              </a:lnSpc>
            </a:pPr>
            <a:r>
              <a:rPr lang="en-GB" sz="1400" dirty="0" smtClean="0">
                <a:solidFill>
                  <a:schemeClr val="accent6"/>
                </a:solidFill>
                <a:latin typeface="Verdana" pitchFamily="34" charset="0"/>
              </a:rPr>
              <a:t>Couche accessoire de GIS :</a:t>
            </a:r>
          </a:p>
          <a:p>
            <a:pPr algn="ctr">
              <a:lnSpc>
                <a:spcPts val="1800"/>
              </a:lnSpc>
            </a:pPr>
            <a:r>
              <a:rPr lang="en-GB" sz="1400" dirty="0" smtClean="0">
                <a:solidFill>
                  <a:schemeClr val="accent6"/>
                </a:solidFill>
                <a:latin typeface="Verdana" pitchFamily="34" charset="0"/>
              </a:rPr>
              <a:t> routes (en noir)</a:t>
            </a:r>
            <a:endParaRPr lang="fr-FR" sz="1400" dirty="0" smtClean="0">
              <a:solidFill>
                <a:schemeClr val="accent6"/>
              </a:solidFill>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8 Imagen" descr="Area de Estudio_chonta.jpg"/>
          <p:cNvPicPr>
            <a:picLocks/>
          </p:cNvPicPr>
          <p:nvPr/>
        </p:nvPicPr>
        <p:blipFill>
          <a:blip r:embed="rId3" cstate="print"/>
          <a:stretch>
            <a:fillRect/>
          </a:stretch>
        </p:blipFill>
        <p:spPr>
          <a:xfrm>
            <a:off x="5057423" y="1286933"/>
            <a:ext cx="3273574" cy="5063067"/>
          </a:xfrm>
          <a:prstGeom prst="rect">
            <a:avLst/>
          </a:prstGeom>
        </p:spPr>
      </p:pic>
      <p:sp>
        <p:nvSpPr>
          <p:cNvPr id="3" name="Rectangle 2"/>
          <p:cNvSpPr/>
          <p:nvPr/>
        </p:nvSpPr>
        <p:spPr>
          <a:xfrm>
            <a:off x="0" y="5947719"/>
            <a:ext cx="9144000" cy="91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el 1"/>
          <p:cNvSpPr>
            <a:spLocks noGrp="1"/>
          </p:cNvSpPr>
          <p:nvPr>
            <p:ph type="title"/>
          </p:nvPr>
        </p:nvSpPr>
        <p:spPr>
          <a:xfrm>
            <a:off x="492645" y="96254"/>
            <a:ext cx="8442796" cy="1239142"/>
          </a:xfrm>
        </p:spPr>
        <p:txBody>
          <a:bodyPr/>
          <a:lstStyle/>
          <a:p>
            <a:pPr marL="342900" indent="-342900" eaLnBrk="1" hangingPunct="1">
              <a:lnSpc>
                <a:spcPct val="100000"/>
              </a:lnSpc>
            </a:pPr>
            <a:r>
              <a:rPr lang="en-US" sz="2800" dirty="0" smtClean="0"/>
              <a:t>3. Bolivie : </a:t>
            </a:r>
            <a:r>
              <a:rPr lang="en-US" sz="2800" dirty="0" err="1" smtClean="0"/>
              <a:t>suivi</a:t>
            </a:r>
            <a:r>
              <a:rPr lang="en-US" sz="2800" dirty="0" smtClean="0"/>
              <a:t> de la dégradation des forêts à l'aide d'une combinaison de fractions SMA et de l'indice NDFI</a:t>
            </a:r>
            <a:endParaRPr lang="fr-FR" sz="2800" dirty="0" smtClean="0"/>
          </a:p>
        </p:txBody>
      </p:sp>
      <p:sp>
        <p:nvSpPr>
          <p:cNvPr id="6" name="Rectangle 5"/>
          <p:cNvSpPr/>
          <p:nvPr/>
        </p:nvSpPr>
        <p:spPr>
          <a:xfrm>
            <a:off x="6721643" y="6018703"/>
            <a:ext cx="2557178" cy="646331"/>
          </a:xfrm>
          <a:prstGeom prst="rect">
            <a:avLst/>
          </a:prstGeom>
        </p:spPr>
        <p:txBody>
          <a:bodyPr wrap="square">
            <a:spAutoFit/>
          </a:bodyPr>
          <a:lstStyle/>
          <a:p>
            <a:r>
              <a:rPr lang="pt-BR" dirty="0" smtClean="0">
                <a:solidFill>
                  <a:schemeClr val="accent6"/>
                </a:solidFill>
              </a:rPr>
              <a:t>Site d'étude en Bolivie </a:t>
            </a:r>
            <a:r>
              <a:rPr dirty="0"/>
              <a:t/>
            </a:r>
            <a:br>
              <a:rPr dirty="0"/>
            </a:br>
            <a:r>
              <a:rPr lang="pt-BR" dirty="0" smtClean="0">
                <a:solidFill>
                  <a:schemeClr val="accent6"/>
                </a:solidFill>
              </a:rPr>
              <a:t>dans le district de Pando </a:t>
            </a:r>
            <a:endParaRPr lang="fr-FR" dirty="0">
              <a:solidFill>
                <a:schemeClr val="accent6"/>
              </a:solidFill>
            </a:endParaRPr>
          </a:p>
        </p:txBody>
      </p:sp>
      <p:sp>
        <p:nvSpPr>
          <p:cNvPr id="100356" name="Tijdelijke aanduiding voor tekst 2"/>
          <p:cNvSpPr>
            <a:spLocks noGrp="1"/>
          </p:cNvSpPr>
          <p:nvPr>
            <p:ph type="body" sz="quarter" idx="10"/>
          </p:nvPr>
        </p:nvSpPr>
        <p:spPr>
          <a:xfrm>
            <a:off x="304801" y="1600529"/>
            <a:ext cx="4409242" cy="4992337"/>
          </a:xfrm>
        </p:spPr>
        <p:txBody>
          <a:bodyPr/>
          <a:lstStyle/>
          <a:p>
            <a:pPr eaLnBrk="1" hangingPunct="1">
              <a:lnSpc>
                <a:spcPct val="100000"/>
              </a:lnSpc>
            </a:pPr>
            <a:r>
              <a:rPr lang="en-US" sz="1800" dirty="0" smtClean="0"/>
              <a:t>La dégradation des forêts due aux coupes sélectives et aux feux de </a:t>
            </a:r>
            <a:r>
              <a:rPr lang="en-US" sz="1800" dirty="0" err="1" smtClean="0"/>
              <a:t>forêts</a:t>
            </a:r>
            <a:r>
              <a:rPr lang="en-US" sz="1800" dirty="0" smtClean="0"/>
              <a:t> a été cartographiée en Bolivie grâce à </a:t>
            </a:r>
            <a:r>
              <a:rPr lang="en-US" sz="1800" dirty="0" err="1" smtClean="0"/>
              <a:t>une</a:t>
            </a:r>
            <a:r>
              <a:rPr lang="en-US" sz="1800" dirty="0" smtClean="0"/>
              <a:t> </a:t>
            </a:r>
            <a:r>
              <a:rPr lang="en-US" sz="1800" dirty="0" err="1" smtClean="0"/>
              <a:t>combinaison</a:t>
            </a:r>
            <a:r>
              <a:rPr lang="en-US" sz="1800" dirty="0" smtClean="0"/>
              <a:t> de fractions SMA et de l'indice NDFI.</a:t>
            </a:r>
          </a:p>
          <a:p>
            <a:pPr eaLnBrk="1" hangingPunct="1">
              <a:lnSpc>
                <a:spcPct val="100000"/>
              </a:lnSpc>
            </a:pPr>
            <a:r>
              <a:rPr lang="en-US" sz="1800" dirty="0" smtClean="0"/>
              <a:t>Des images Landsat de 2003 à 2009 ont été utilisées à cet effet.</a:t>
            </a:r>
          </a:p>
          <a:p>
            <a:pPr eaLnBrk="1" hangingPunct="1">
              <a:lnSpc>
                <a:spcPct val="100000"/>
              </a:lnSpc>
            </a:pPr>
            <a:r>
              <a:rPr lang="en-US" sz="1800" dirty="0" smtClean="0"/>
              <a:t>Le site d'étude est la concession forestière de Mabet située dans le district de Pando en Bolivie et couvrant près de 50 000 hectares.</a:t>
            </a:r>
          </a:p>
          <a:p>
            <a:pPr eaLnBrk="1" hangingPunct="1">
              <a:lnSpc>
                <a:spcPct val="100000"/>
              </a:lnSpc>
            </a:pPr>
            <a:r>
              <a:rPr lang="en-US" sz="1800" dirty="0" smtClean="0"/>
              <a:t>Le protocole de traitement d'image s'est fait selon la méthodologie proposée par Souza et al. (2013).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18266</TotalTime>
  <Words>962</Words>
  <Application>Microsoft Office PowerPoint</Application>
  <PresentationFormat>On-screen Show (4:3)</PresentationFormat>
  <Paragraphs>149</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Verdana</vt:lpstr>
      <vt:lpstr>Wingdings</vt:lpstr>
      <vt:lpstr>Wageningen UR</vt:lpstr>
      <vt:lpstr>Module 2.2. Suivi des données sur les activités concernant les forêts restant des forêts (y compris la dégradation des forêts)</vt:lpstr>
      <vt:lpstr>Présentation des exemples nationaux</vt:lpstr>
      <vt:lpstr>1. Pérou : suivi de la dégradation des forêts à l'aide de CLASlite</vt:lpstr>
      <vt:lpstr>Résultats de l’observation de la dégradation des forêts à l’aide du logiciel CLASlite</vt:lpstr>
      <vt:lpstr>2. Cameroun : suivi de la dégradation des forêts à l'aide du logiciel NDFI</vt:lpstr>
      <vt:lpstr>Site témoin de la dégradation des forêts</vt:lpstr>
      <vt:lpstr>Détection de la dégradation des forêts grâce aux images NDFI</vt:lpstr>
      <vt:lpstr>Cameroun : exemple de dégradation des forêts</vt:lpstr>
      <vt:lpstr>3. Bolivie : suivi de la dégradation des forêts à l'aide d'une combinaison de fractions SMA et de l'indice NDFI</vt:lpstr>
      <vt:lpstr>Fractions SMA </vt:lpstr>
      <vt:lpstr>Méthode hybride d'estimation de la dégradation du couvert forestier</vt:lpstr>
      <vt:lpstr>Analyse temporelle des images NDFI</vt:lpstr>
      <vt:lpstr>Conclusions</vt:lpstr>
      <vt:lpstr>Modules recommandés comme éléments de suivi</vt:lpstr>
      <vt:lpstr>Bibliographie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Cecile Jannotin</cp:lastModifiedBy>
  <cp:revision>1019</cp:revision>
  <dcterms:created xsi:type="dcterms:W3CDTF">2011-09-29T08:30:03Z</dcterms:created>
  <dcterms:modified xsi:type="dcterms:W3CDTF">2015-07-04T11:10:02Z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